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3" r:id="rId2"/>
  </p:sldMasterIdLst>
  <p:notesMasterIdLst>
    <p:notesMasterId r:id="rId61"/>
  </p:notesMasterIdLst>
  <p:handoutMasterIdLst>
    <p:handoutMasterId r:id="rId62"/>
  </p:handoutMasterIdLst>
  <p:sldIdLst>
    <p:sldId id="573" r:id="rId3"/>
    <p:sldId id="403" r:id="rId4"/>
    <p:sldId id="501" r:id="rId5"/>
    <p:sldId id="570" r:id="rId6"/>
    <p:sldId id="502" r:id="rId7"/>
    <p:sldId id="503" r:id="rId8"/>
    <p:sldId id="504" r:id="rId9"/>
    <p:sldId id="505" r:id="rId10"/>
    <p:sldId id="506" r:id="rId11"/>
    <p:sldId id="507" r:id="rId12"/>
    <p:sldId id="508" r:id="rId13"/>
    <p:sldId id="509" r:id="rId14"/>
    <p:sldId id="510" r:id="rId15"/>
    <p:sldId id="511" r:id="rId16"/>
    <p:sldId id="512" r:id="rId17"/>
    <p:sldId id="513" r:id="rId18"/>
    <p:sldId id="514" r:id="rId19"/>
    <p:sldId id="515" r:id="rId20"/>
    <p:sldId id="516" r:id="rId21"/>
    <p:sldId id="517" r:id="rId22"/>
    <p:sldId id="518" r:id="rId23"/>
    <p:sldId id="519" r:id="rId24"/>
    <p:sldId id="520" r:id="rId25"/>
    <p:sldId id="521" r:id="rId26"/>
    <p:sldId id="522" r:id="rId27"/>
    <p:sldId id="523" r:id="rId28"/>
    <p:sldId id="524" r:id="rId29"/>
    <p:sldId id="525" r:id="rId30"/>
    <p:sldId id="526" r:id="rId31"/>
    <p:sldId id="527" r:id="rId32"/>
    <p:sldId id="528" r:id="rId33"/>
    <p:sldId id="529" r:id="rId34"/>
    <p:sldId id="530" r:id="rId35"/>
    <p:sldId id="531" r:id="rId36"/>
    <p:sldId id="532" r:id="rId37"/>
    <p:sldId id="533" r:id="rId38"/>
    <p:sldId id="534" r:id="rId39"/>
    <p:sldId id="535" r:id="rId40"/>
    <p:sldId id="536" r:id="rId41"/>
    <p:sldId id="537" r:id="rId42"/>
    <p:sldId id="538" r:id="rId43"/>
    <p:sldId id="539" r:id="rId44"/>
    <p:sldId id="540" r:id="rId45"/>
    <p:sldId id="541" r:id="rId46"/>
    <p:sldId id="542" r:id="rId47"/>
    <p:sldId id="543" r:id="rId48"/>
    <p:sldId id="544" r:id="rId49"/>
    <p:sldId id="545" r:id="rId50"/>
    <p:sldId id="546" r:id="rId51"/>
    <p:sldId id="547" r:id="rId52"/>
    <p:sldId id="548" r:id="rId53"/>
    <p:sldId id="549" r:id="rId54"/>
    <p:sldId id="550" r:id="rId55"/>
    <p:sldId id="551" r:id="rId56"/>
    <p:sldId id="553" r:id="rId57"/>
    <p:sldId id="555" r:id="rId58"/>
    <p:sldId id="561" r:id="rId59"/>
    <p:sldId id="563" r:id="rId6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NSR" initials="A" lastIdx="5"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7EEF0"/>
    <a:srgbClr val="005828"/>
    <a:srgbClr val="00582A"/>
    <a:srgbClr val="2F473E"/>
    <a:srgbClr val="D2DCFE"/>
    <a:srgbClr val="DAE3FE"/>
    <a:srgbClr val="B9C9FD"/>
    <a:srgbClr val="C0CDF6"/>
    <a:srgbClr val="C7D8E7"/>
    <a:srgbClr val="D2E8E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510" autoAdjust="0"/>
    <p:restoredTop sz="82064" autoAdjust="0"/>
  </p:normalViewPr>
  <p:slideViewPr>
    <p:cSldViewPr>
      <p:cViewPr varScale="1">
        <p:scale>
          <a:sx n="75" d="100"/>
          <a:sy n="75" d="100"/>
        </p:scale>
        <p:origin x="1642" y="43"/>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notesViewPr>
    <p:cSldViewPr>
      <p:cViewPr varScale="1">
        <p:scale>
          <a:sx n="56" d="100"/>
          <a:sy n="56" d="100"/>
        </p:scale>
        <p:origin x="-2886" y="-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commentAuthors" Target="commentAuthor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theme" Target="theme/theme1.xml"/><Relationship Id="rId5" Type="http://schemas.openxmlformats.org/officeDocument/2006/relationships/slide" Target="slides/slide3.xml"/><Relationship Id="rId61" Type="http://schemas.openxmlformats.org/officeDocument/2006/relationships/notesMaster" Target="notesMasters/notesMaster1.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86D2403-FCA1-4E78-B8EF-CA33F6D73DAC}" type="datetimeFigureOut">
              <a:rPr lang="en-US" smtClean="0"/>
              <a:t>10/18/2021</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BB9F8BB-9B9C-46BA-8928-718CB01E0D3A}" type="slidenum">
              <a:rPr lang="en-US" smtClean="0"/>
              <a:t>‹#›</a:t>
            </a:fld>
            <a:endParaRPr lang="en-US" dirty="0"/>
          </a:p>
        </p:txBody>
      </p:sp>
    </p:spTree>
    <p:extLst>
      <p:ext uri="{BB962C8B-B14F-4D97-AF65-F5344CB8AC3E}">
        <p14:creationId xmlns:p14="http://schemas.microsoft.com/office/powerpoint/2010/main" val="192162779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CBE61AA-7EA1-4D72-A013-B26ADC009518}" type="datetimeFigureOut">
              <a:rPr lang="en-US" smtClean="0"/>
              <a:t>10/18/2021</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4F60B61-172D-4509-B931-6E88C4E54591}" type="slidenum">
              <a:rPr lang="en-US" smtClean="0"/>
              <a:t>‹#›</a:t>
            </a:fld>
            <a:endParaRPr lang="en-US" dirty="0"/>
          </a:p>
        </p:txBody>
      </p:sp>
    </p:spTree>
    <p:extLst>
      <p:ext uri="{BB962C8B-B14F-4D97-AF65-F5344CB8AC3E}">
        <p14:creationId xmlns:p14="http://schemas.microsoft.com/office/powerpoint/2010/main" val="14160668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4F60B61-172D-4509-B931-6E88C4E54591}" type="slidenum">
              <a:rPr lang="en-US" smtClean="0"/>
              <a:t>1</a:t>
            </a:fld>
            <a:endParaRPr lang="en-US" dirty="0"/>
          </a:p>
        </p:txBody>
      </p:sp>
    </p:spTree>
    <p:extLst>
      <p:ext uri="{BB962C8B-B14F-4D97-AF65-F5344CB8AC3E}">
        <p14:creationId xmlns:p14="http://schemas.microsoft.com/office/powerpoint/2010/main" val="28132877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F60B61-172D-4509-B931-6E88C4E54591}" type="slidenum">
              <a:rPr lang="en-US" smtClean="0"/>
              <a:t>14</a:t>
            </a:fld>
            <a:endParaRPr lang="en-US" dirty="0"/>
          </a:p>
        </p:txBody>
      </p:sp>
    </p:spTree>
    <p:extLst>
      <p:ext uri="{BB962C8B-B14F-4D97-AF65-F5344CB8AC3E}">
        <p14:creationId xmlns:p14="http://schemas.microsoft.com/office/powerpoint/2010/main" val="42887736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Figure 3.7 compares several forms of a table displaying Gossamer’s costs and revenue data. </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Most people find Design D, with the fewest grid lines, easiest to read. </a:t>
            </a:r>
          </a:p>
          <a:p>
            <a:pPr marL="171450" indent="-171450" algn="l">
              <a:buFont typeface="Arial" panose="020B0604020202020204" pitchFamily="34" charset="0"/>
              <a:buChar char="•"/>
            </a:pPr>
            <a:r>
              <a:rPr lang="en-US" sz="1200" b="0" i="0" u="none" strike="noStrike" kern="1200" baseline="0" dirty="0">
                <a:solidFill>
                  <a:schemeClr val="tx1"/>
                </a:solidFill>
                <a:latin typeface="+mn-lt"/>
                <a:ea typeface="+mn-ea"/>
                <a:cs typeface="+mn-cs"/>
              </a:rPr>
              <a:t>In this table, grid lines are used only to separate the column headings from the data and to indicate that a calculation has occurred to generate the Profits row and the Total column.</a:t>
            </a:r>
          </a:p>
          <a:p>
            <a:pPr algn="l"/>
            <a:endParaRPr lang="en-US" dirty="0"/>
          </a:p>
        </p:txBody>
      </p:sp>
      <p:sp>
        <p:nvSpPr>
          <p:cNvPr id="4" name="Slide Number Placeholder 3"/>
          <p:cNvSpPr>
            <a:spLocks noGrp="1"/>
          </p:cNvSpPr>
          <p:nvPr>
            <p:ph type="sldNum" sz="quarter" idx="10"/>
          </p:nvPr>
        </p:nvSpPr>
        <p:spPr/>
        <p:txBody>
          <a:bodyPr/>
          <a:lstStyle/>
          <a:p>
            <a:fld id="{54F60B61-172D-4509-B931-6E88C4E54591}" type="slidenum">
              <a:rPr lang="en-US" smtClean="0"/>
              <a:t>15</a:t>
            </a:fld>
            <a:endParaRPr lang="en-US" dirty="0"/>
          </a:p>
        </p:txBody>
      </p:sp>
    </p:spTree>
    <p:extLst>
      <p:ext uri="{BB962C8B-B14F-4D97-AF65-F5344CB8AC3E}">
        <p14:creationId xmlns:p14="http://schemas.microsoft.com/office/powerpoint/2010/main" val="11625727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Table 3.5 breaks out the revenue data by location for nine cities and shows 12 months of revenue and cost data.</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Every other column has been lightly shaded. This helps the reader quickly scan the table to see which values correspond with each month.</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The horizontal line between the revenue for Academy and the Total row helps the reader differentiate the revenue data for each location and indicates that a calculation has taken place to generate the totals by month.</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Columns of numerical values in a table should be right-aligned. This makes it easy to see differences in the magnitude of values. </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If you are showing digits to the right of the decimal point, all values should include the same number of digits to the right of the decimal. </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It is generally best to left-align text values within a column in a table, as in the Revenues by Location (the first) column of Table 3.5. </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Column headings should either match the alignment of the data in the columns or be centered over the values, as in Table 3.5.</a:t>
            </a:r>
          </a:p>
          <a:p>
            <a:pPr marL="0" indent="0">
              <a:buFont typeface="Arial" panose="020B0604020202020204" pitchFamily="34" charset="0"/>
              <a:buNone/>
            </a:pPr>
            <a:endParaRPr lang="en-US" sz="1200" b="0" i="0" u="none" strike="noStrike" kern="1200" baseline="0" dirty="0">
              <a:solidFill>
                <a:schemeClr val="tx1"/>
              </a:solidFill>
              <a:latin typeface="+mn-lt"/>
              <a:ea typeface="+mn-ea"/>
              <a:cs typeface="+mn-cs"/>
            </a:endParaRPr>
          </a:p>
          <a:p>
            <a:pPr marL="171450" indent="-171450">
              <a:buFont typeface="Arial" panose="020B0604020202020204" pitchFamily="34" charset="0"/>
              <a:buChar char="•"/>
            </a:pPr>
            <a:endParaRPr lang="en-US" sz="1200" b="0" i="0" u="none" strike="noStrike" kern="1200" baseline="0" dirty="0">
              <a:solidFill>
                <a:schemeClr val="tx1"/>
              </a:solidFill>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u="none" strike="noStrike" kern="1200" baseline="0" dirty="0">
              <a:solidFill>
                <a:schemeClr val="tx1"/>
              </a:solidFill>
              <a:latin typeface="+mn-lt"/>
              <a:ea typeface="+mn-ea"/>
              <a:cs typeface="+mn-cs"/>
            </a:endParaRP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54F60B61-172D-4509-B931-6E88C4E54591}" type="slidenum">
              <a:rPr lang="en-US" smtClean="0"/>
              <a:t>16</a:t>
            </a:fld>
            <a:endParaRPr lang="en-US" dirty="0"/>
          </a:p>
        </p:txBody>
      </p:sp>
    </p:spTree>
    <p:extLst>
      <p:ext uri="{BB962C8B-B14F-4D97-AF65-F5344CB8AC3E}">
        <p14:creationId xmlns:p14="http://schemas.microsoft.com/office/powerpoint/2010/main" val="11625727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u="none" strike="noStrike" kern="1200" baseline="0" dirty="0">
              <a:solidFill>
                <a:schemeClr val="tx1"/>
              </a:solidFill>
              <a:latin typeface="+mn-lt"/>
              <a:ea typeface="+mn-ea"/>
              <a:cs typeface="+mn-cs"/>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u="none" strike="noStrike" kern="1200" baseline="0" dirty="0">
              <a:solidFill>
                <a:schemeClr val="tx1"/>
              </a:solidFill>
              <a:latin typeface="+mn-lt"/>
              <a:ea typeface="+mn-ea"/>
              <a:cs typeface="+mn-cs"/>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u="none" strike="noStrike" kern="1200" baseline="0" dirty="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54F60B61-172D-4509-B931-6E88C4E54591}" type="slidenum">
              <a:rPr lang="en-US" smtClean="0"/>
              <a:t>17</a:t>
            </a:fld>
            <a:endParaRPr lang="en-US" dirty="0"/>
          </a:p>
        </p:txBody>
      </p:sp>
    </p:spTree>
    <p:extLst>
      <p:ext uri="{BB962C8B-B14F-4D97-AF65-F5344CB8AC3E}">
        <p14:creationId xmlns:p14="http://schemas.microsoft.com/office/powerpoint/2010/main" val="11625727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Data on the quality rating, meal price, and the usual wait time for a table during peak hours were collected for a sample of 300 Los Angeles area restaurants. </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Table 3.6 shows the data for the first ten restaurants.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kern="1200" baseline="0" dirty="0">
                <a:solidFill>
                  <a:schemeClr val="tx1"/>
                </a:solidFill>
                <a:latin typeface="+mn-lt"/>
                <a:ea typeface="+mn-ea"/>
                <a:cs typeface="+mn-cs"/>
              </a:rPr>
              <a:t>Quality ratings - categorical data; Meal prices - quantitative data.</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u="none" strike="noStrike" kern="1200" baseline="0" dirty="0">
              <a:solidFill>
                <a:schemeClr val="tx1"/>
              </a:solidFill>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u="none" strike="noStrike" kern="1200" baseline="0" dirty="0">
              <a:solidFill>
                <a:schemeClr val="tx1"/>
              </a:solidFill>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u="none" strike="noStrike" kern="1200" baseline="0" dirty="0">
              <a:solidFill>
                <a:schemeClr val="tx1"/>
              </a:solidFill>
              <a:latin typeface="+mn-lt"/>
              <a:ea typeface="+mn-ea"/>
              <a:cs typeface="+mn-cs"/>
            </a:endParaRP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54F60B61-172D-4509-B931-6E88C4E54591}" type="slidenum">
              <a:rPr lang="en-US" smtClean="0"/>
              <a:t>18</a:t>
            </a:fld>
            <a:endParaRPr lang="en-US" dirty="0"/>
          </a:p>
        </p:txBody>
      </p:sp>
    </p:spTree>
    <p:extLst>
      <p:ext uri="{BB962C8B-B14F-4D97-AF65-F5344CB8AC3E}">
        <p14:creationId xmlns:p14="http://schemas.microsoft.com/office/powerpoint/2010/main" val="11625727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A crosstabulation of the data for quality rating and meal price data is shown in Table 3.7.</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The left and top margin labels define the classes for the two variables. In the left margin, the row labels (Good, Very Good, and Excellent) correspond to the three classes of the quality rating variable. </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In the top margin, the column labels ($10–19, $20–29, $30–39, and $40–49) correspond to the four classes (or bins) of the meal price variable. </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Each restaurant in the sample provides a quality rating and a meal price. </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For example, restaurant 5 is identified as having a very good quality rating and a meal price of $33. This restaurant belongs to the cell in row 2 and column 3.</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From the right margin, we see that data on quality ratings show 84 good restaurants, 150 very good restaurants, and 66 excellent restaurants. Similarly, the bottom margin shows the counts for the meal price variable. The value of 300 in the bottom right corner of the table indicates that 300 restaurants were included in this data set.</a:t>
            </a:r>
          </a:p>
          <a:p>
            <a:pPr marL="171450" indent="-171450">
              <a:buFont typeface="Arial" panose="020B0604020202020204" pitchFamily="34" charset="0"/>
              <a:buChar char="•"/>
            </a:pPr>
            <a:endParaRPr lang="en-US" sz="1200" b="0" i="0" u="none" strike="noStrike" kern="1200" baseline="0" dirty="0">
              <a:solidFill>
                <a:schemeClr val="tx1"/>
              </a:solidFill>
              <a:latin typeface="+mn-lt"/>
              <a:ea typeface="+mn-ea"/>
              <a:cs typeface="+mn-cs"/>
            </a:endParaRP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In constructing a crosstabulation, we simply count the number of restaurants that belong to each of the cells in the crosstabulation.</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u="none" strike="noStrike" kern="1200" baseline="0" dirty="0">
              <a:solidFill>
                <a:schemeClr val="tx1"/>
              </a:solidFill>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u="none" strike="noStrike" kern="1200" baseline="0" dirty="0">
              <a:solidFill>
                <a:schemeClr val="tx1"/>
              </a:solidFill>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u="none" strike="noStrike" kern="1200" baseline="0" dirty="0">
              <a:solidFill>
                <a:schemeClr val="tx1"/>
              </a:solidFill>
              <a:latin typeface="+mn-lt"/>
              <a:ea typeface="+mn-ea"/>
              <a:cs typeface="+mn-cs"/>
            </a:endParaRP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54F60B61-172D-4509-B931-6E88C4E54591}" type="slidenum">
              <a:rPr lang="en-US" smtClean="0"/>
              <a:t>19</a:t>
            </a:fld>
            <a:endParaRPr lang="en-US" dirty="0"/>
          </a:p>
        </p:txBody>
      </p:sp>
    </p:spTree>
    <p:extLst>
      <p:ext uri="{BB962C8B-B14F-4D97-AF65-F5344CB8AC3E}">
        <p14:creationId xmlns:p14="http://schemas.microsoft.com/office/powerpoint/2010/main" val="11625727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Figure 3.8 illustrates Zagat’s restaurant data in Excel.</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Each of the four columns in Figure 3.8 [Restaurant, Quality Rating, Meal Price ($), and Wait Time (min)] is considered a field by Excel.</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54F60B61-172D-4509-B931-6E88C4E54591}" type="slidenum">
              <a:rPr lang="en-US" smtClean="0"/>
              <a:t>20</a:t>
            </a:fld>
            <a:endParaRPr lang="en-US" dirty="0"/>
          </a:p>
        </p:txBody>
      </p:sp>
    </p:spTree>
    <p:extLst>
      <p:ext uri="{BB962C8B-B14F-4D97-AF65-F5344CB8AC3E}">
        <p14:creationId xmlns:p14="http://schemas.microsoft.com/office/powerpoint/2010/main" val="11625727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To create a PivotTable in Excel, we follow these steps:</a:t>
            </a:r>
          </a:p>
          <a:p>
            <a:r>
              <a:rPr lang="en-US" sz="1200" b="1"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Step 1: Click the </a:t>
            </a:r>
            <a:r>
              <a:rPr lang="en-US" sz="1200" b="1" i="0" u="none" strike="noStrike" kern="1200" baseline="0" dirty="0">
                <a:solidFill>
                  <a:schemeClr val="tx1"/>
                </a:solidFill>
                <a:latin typeface="+mn-lt"/>
                <a:ea typeface="+mn-ea"/>
                <a:cs typeface="+mn-cs"/>
              </a:rPr>
              <a:t>INSERT </a:t>
            </a:r>
            <a:r>
              <a:rPr lang="en-US" sz="1200" b="0" i="0" u="none" strike="noStrike" kern="1200" baseline="0" dirty="0">
                <a:solidFill>
                  <a:schemeClr val="tx1"/>
                </a:solidFill>
                <a:latin typeface="+mn-lt"/>
                <a:ea typeface="+mn-ea"/>
                <a:cs typeface="+mn-cs"/>
              </a:rPr>
              <a:t>tab on the Ribbon</a:t>
            </a:r>
          </a:p>
          <a:p>
            <a:r>
              <a:rPr lang="en-US" sz="1200" b="0" i="0" u="none" strike="noStrike" kern="1200" baseline="0" dirty="0">
                <a:solidFill>
                  <a:schemeClr val="tx1"/>
                </a:solidFill>
                <a:latin typeface="+mn-lt"/>
                <a:ea typeface="+mn-ea"/>
                <a:cs typeface="+mn-cs"/>
              </a:rPr>
              <a:t>	Step 2:</a:t>
            </a:r>
            <a:r>
              <a:rPr lang="en-US" sz="1200" b="1"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Click </a:t>
            </a:r>
            <a:r>
              <a:rPr lang="en-US" sz="1200" b="1" i="0" u="none" strike="noStrike" kern="1200" baseline="0" dirty="0">
                <a:solidFill>
                  <a:schemeClr val="tx1"/>
                </a:solidFill>
                <a:latin typeface="+mn-lt"/>
                <a:ea typeface="+mn-ea"/>
                <a:cs typeface="+mn-cs"/>
              </a:rPr>
              <a:t>PivotTable </a:t>
            </a:r>
            <a:r>
              <a:rPr lang="en-US" sz="1200" b="0" i="0" u="none" strike="noStrike" kern="1200" baseline="0" dirty="0">
                <a:solidFill>
                  <a:schemeClr val="tx1"/>
                </a:solidFill>
                <a:latin typeface="+mn-lt"/>
                <a:ea typeface="+mn-ea"/>
                <a:cs typeface="+mn-cs"/>
              </a:rPr>
              <a:t>in the </a:t>
            </a:r>
            <a:r>
              <a:rPr lang="en-US" sz="1200" b="1" i="0" u="none" strike="noStrike" kern="1200" baseline="0" dirty="0">
                <a:solidFill>
                  <a:schemeClr val="tx1"/>
                </a:solidFill>
                <a:latin typeface="+mn-lt"/>
                <a:ea typeface="+mn-ea"/>
                <a:cs typeface="+mn-cs"/>
              </a:rPr>
              <a:t>Tables </a:t>
            </a:r>
            <a:r>
              <a:rPr lang="en-US" sz="1200" b="0" i="0" u="none" strike="noStrike" kern="1200" baseline="0" dirty="0">
                <a:solidFill>
                  <a:schemeClr val="tx1"/>
                </a:solidFill>
                <a:latin typeface="+mn-lt"/>
                <a:ea typeface="+mn-ea"/>
                <a:cs typeface="+mn-cs"/>
              </a:rPr>
              <a:t>group</a:t>
            </a:r>
          </a:p>
          <a:p>
            <a:r>
              <a:rPr lang="en-US" sz="1200" b="0" i="0" u="none" strike="noStrike" kern="1200" baseline="0" dirty="0">
                <a:solidFill>
                  <a:schemeClr val="tx1"/>
                </a:solidFill>
                <a:latin typeface="+mn-lt"/>
                <a:ea typeface="+mn-ea"/>
                <a:cs typeface="+mn-cs"/>
              </a:rPr>
              <a:t>	Step 3:</a:t>
            </a:r>
            <a:r>
              <a:rPr lang="en-US" sz="1200" b="1"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When the </a:t>
            </a:r>
            <a:r>
              <a:rPr lang="en-US" sz="1200" b="1" i="0" u="none" strike="noStrike" kern="1200" baseline="0" dirty="0">
                <a:solidFill>
                  <a:schemeClr val="tx1"/>
                </a:solidFill>
                <a:latin typeface="+mn-lt"/>
                <a:ea typeface="+mn-ea"/>
                <a:cs typeface="+mn-cs"/>
              </a:rPr>
              <a:t>Create PivotTable </a:t>
            </a:r>
            <a:r>
              <a:rPr lang="en-US" sz="1200" b="0" i="0" u="none" strike="noStrike" kern="1200" baseline="0" dirty="0">
                <a:solidFill>
                  <a:schemeClr val="tx1"/>
                </a:solidFill>
                <a:latin typeface="+mn-lt"/>
                <a:ea typeface="+mn-ea"/>
                <a:cs typeface="+mn-cs"/>
              </a:rPr>
              <a:t>dialog box appears:</a:t>
            </a:r>
          </a:p>
          <a:p>
            <a:r>
              <a:rPr lang="en-US" sz="1200" b="0" i="0" u="none" strike="noStrike" kern="1200" baseline="0" dirty="0">
                <a:solidFill>
                  <a:schemeClr val="tx1"/>
                </a:solidFill>
                <a:latin typeface="+mn-lt"/>
                <a:ea typeface="+mn-ea"/>
                <a:cs typeface="+mn-cs"/>
              </a:rPr>
              <a:t>		Choose </a:t>
            </a:r>
            <a:r>
              <a:rPr lang="en-US" sz="1200" b="1" i="0" u="none" strike="noStrike" kern="1200" baseline="0" dirty="0">
                <a:solidFill>
                  <a:schemeClr val="tx1"/>
                </a:solidFill>
                <a:latin typeface="+mn-lt"/>
                <a:ea typeface="+mn-ea"/>
                <a:cs typeface="+mn-cs"/>
              </a:rPr>
              <a:t>Select a Table or Range</a:t>
            </a:r>
          </a:p>
          <a:p>
            <a:r>
              <a:rPr lang="en-US" sz="1200" b="0" i="0" u="none" strike="noStrike" kern="1200" baseline="0" dirty="0">
                <a:solidFill>
                  <a:schemeClr val="tx1"/>
                </a:solidFill>
                <a:latin typeface="+mn-lt"/>
                <a:ea typeface="+mn-ea"/>
                <a:cs typeface="+mn-cs"/>
              </a:rPr>
              <a:t>		Enter </a:t>
            </a:r>
            <a:r>
              <a:rPr lang="en-US" sz="1200" b="0" i="1" u="none" strike="noStrike" kern="1200" baseline="0" dirty="0">
                <a:solidFill>
                  <a:schemeClr val="tx1"/>
                </a:solidFill>
                <a:latin typeface="+mn-lt"/>
                <a:ea typeface="+mn-ea"/>
                <a:cs typeface="+mn-cs"/>
              </a:rPr>
              <a:t>A1:D301 </a:t>
            </a:r>
            <a:r>
              <a:rPr lang="en-US" sz="1200" b="0" i="0" u="none" strike="noStrike" kern="1200" baseline="0" dirty="0">
                <a:solidFill>
                  <a:schemeClr val="tx1"/>
                </a:solidFill>
                <a:latin typeface="+mn-lt"/>
                <a:ea typeface="+mn-ea"/>
                <a:cs typeface="+mn-cs"/>
              </a:rPr>
              <a:t>in the </a:t>
            </a:r>
            <a:r>
              <a:rPr lang="en-US" sz="1200" b="1" i="0" u="none" strike="noStrike" kern="1200" baseline="0" dirty="0">
                <a:solidFill>
                  <a:schemeClr val="tx1"/>
                </a:solidFill>
                <a:latin typeface="+mn-lt"/>
                <a:ea typeface="+mn-ea"/>
                <a:cs typeface="+mn-cs"/>
              </a:rPr>
              <a:t>Table/Range: </a:t>
            </a:r>
            <a:r>
              <a:rPr lang="en-US" sz="1200" b="0" i="0" u="none" strike="noStrike" kern="1200" baseline="0" dirty="0">
                <a:solidFill>
                  <a:schemeClr val="tx1"/>
                </a:solidFill>
                <a:latin typeface="+mn-lt"/>
                <a:ea typeface="+mn-ea"/>
                <a:cs typeface="+mn-cs"/>
              </a:rPr>
              <a:t>box</a:t>
            </a:r>
          </a:p>
          <a:p>
            <a:r>
              <a:rPr lang="en-US" sz="1200" b="0" i="0" u="none" strike="noStrike" kern="1200" baseline="0" dirty="0">
                <a:solidFill>
                  <a:schemeClr val="tx1"/>
                </a:solidFill>
                <a:latin typeface="+mn-lt"/>
                <a:ea typeface="+mn-ea"/>
                <a:cs typeface="+mn-cs"/>
              </a:rPr>
              <a:t>		Select </a:t>
            </a:r>
            <a:r>
              <a:rPr lang="en-US" sz="1200" b="1" i="0" u="none" strike="noStrike" kern="1200" baseline="0" dirty="0">
                <a:solidFill>
                  <a:schemeClr val="tx1"/>
                </a:solidFill>
                <a:latin typeface="+mn-lt"/>
                <a:ea typeface="+mn-ea"/>
                <a:cs typeface="+mn-cs"/>
              </a:rPr>
              <a:t>New Worksheet </a:t>
            </a:r>
            <a:r>
              <a:rPr lang="en-US" sz="1200" b="0" i="0" u="none" strike="noStrike" kern="1200" baseline="0" dirty="0">
                <a:solidFill>
                  <a:schemeClr val="tx1"/>
                </a:solidFill>
                <a:latin typeface="+mn-lt"/>
                <a:ea typeface="+mn-ea"/>
                <a:cs typeface="+mn-cs"/>
              </a:rPr>
              <a:t>as the location for the PivotTable Report</a:t>
            </a:r>
          </a:p>
          <a:p>
            <a:r>
              <a:rPr lang="en-US" sz="1200" b="0" i="0" u="none" strike="noStrike" kern="1200" baseline="0" dirty="0">
                <a:solidFill>
                  <a:schemeClr val="tx1"/>
                </a:solidFill>
                <a:latin typeface="+mn-lt"/>
                <a:ea typeface="+mn-ea"/>
                <a:cs typeface="+mn-cs"/>
              </a:rPr>
              <a:t>		Click </a:t>
            </a:r>
            <a:r>
              <a:rPr lang="en-US" sz="1200" b="1" i="0" u="none" strike="noStrike" kern="1200" baseline="0" dirty="0">
                <a:solidFill>
                  <a:schemeClr val="tx1"/>
                </a:solidFill>
                <a:latin typeface="+mn-lt"/>
                <a:ea typeface="+mn-ea"/>
                <a:cs typeface="+mn-cs"/>
              </a:rPr>
              <a:t>OK</a:t>
            </a:r>
            <a:endParaRPr lang="en-US" sz="1200" b="0" i="0" u="none" strike="noStrike" kern="1200" baseline="0" dirty="0">
              <a:solidFill>
                <a:schemeClr val="tx1"/>
              </a:solidFill>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u="none" strike="noStrike" kern="1200" baseline="0" dirty="0">
              <a:solidFill>
                <a:schemeClr val="tx1"/>
              </a:solidFill>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kern="1200" baseline="0" dirty="0">
                <a:solidFill>
                  <a:schemeClr val="tx1"/>
                </a:solidFill>
                <a:latin typeface="+mn-lt"/>
                <a:ea typeface="+mn-ea"/>
                <a:cs typeface="+mn-cs"/>
              </a:rPr>
              <a:t>The resulting initial PivotTable Field List and PivotTable Report are shown in Figure 3.9.</a:t>
            </a:r>
          </a:p>
          <a:p>
            <a:pPr marL="0" indent="0">
              <a:buFont typeface="Arial" panose="020B0604020202020204" pitchFamily="34" charset="0"/>
              <a:buNone/>
            </a:pPr>
            <a:endParaRPr lang="en-US" dirty="0"/>
          </a:p>
          <a:p>
            <a:endParaRPr lang="en-US" dirty="0"/>
          </a:p>
        </p:txBody>
      </p:sp>
      <p:sp>
        <p:nvSpPr>
          <p:cNvPr id="4" name="Slide Number Placeholder 3"/>
          <p:cNvSpPr>
            <a:spLocks noGrp="1"/>
          </p:cNvSpPr>
          <p:nvPr>
            <p:ph type="sldNum" sz="quarter" idx="10"/>
          </p:nvPr>
        </p:nvSpPr>
        <p:spPr/>
        <p:txBody>
          <a:bodyPr/>
          <a:lstStyle/>
          <a:p>
            <a:fld id="{54F60B61-172D-4509-B931-6E88C4E54591}" type="slidenum">
              <a:rPr lang="en-US" smtClean="0"/>
              <a:t>21</a:t>
            </a:fld>
            <a:endParaRPr lang="en-US" dirty="0"/>
          </a:p>
        </p:txBody>
      </p:sp>
    </p:spTree>
    <p:extLst>
      <p:ext uri="{BB962C8B-B14F-4D97-AF65-F5344CB8AC3E}">
        <p14:creationId xmlns:p14="http://schemas.microsoft.com/office/powerpoint/2010/main" val="11625727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Fields may be chosen to represent rows, columns, or values in the body of the PivotTable Report. </a:t>
            </a:r>
          </a:p>
          <a:p>
            <a:pPr marL="0" indent="0">
              <a:buFont typeface="Arial" panose="020B0604020202020204" pitchFamily="34" charset="0"/>
              <a:buNone/>
            </a:pPr>
            <a:endParaRPr lang="en-US" sz="1200" b="0" i="0" u="none" strike="noStrike" kern="1200" baseline="0" dirty="0">
              <a:solidFill>
                <a:schemeClr val="tx1"/>
              </a:solidFill>
              <a:latin typeface="+mn-lt"/>
              <a:ea typeface="+mn-ea"/>
              <a:cs typeface="+mn-cs"/>
            </a:endParaRP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The following steps show how to use Excel’s PivotTable Field List to assign the Quality Rating field to the rows, the Meal Price ($) field to the columns, and the Restaurant field to the body of the PivotTable report.</a:t>
            </a:r>
          </a:p>
          <a:p>
            <a:pPr marL="0" indent="0">
              <a:buFont typeface="Arial" panose="020B0604020202020204" pitchFamily="34" charset="0"/>
              <a:buNone/>
            </a:pPr>
            <a:r>
              <a:rPr lang="en-US" sz="1200" b="0" i="0" u="none" strike="noStrike" kern="1200" baseline="0" dirty="0">
                <a:solidFill>
                  <a:schemeClr val="tx1"/>
                </a:solidFill>
                <a:latin typeface="+mn-lt"/>
                <a:ea typeface="+mn-ea"/>
                <a:cs typeface="+mn-cs"/>
              </a:rPr>
              <a:t>	Step 4: In the </a:t>
            </a:r>
            <a:r>
              <a:rPr lang="en-US" sz="1200" b="1" i="0" u="none" strike="noStrike" kern="1200" baseline="0" dirty="0">
                <a:solidFill>
                  <a:schemeClr val="tx1"/>
                </a:solidFill>
                <a:latin typeface="+mn-lt"/>
                <a:ea typeface="+mn-ea"/>
                <a:cs typeface="+mn-cs"/>
              </a:rPr>
              <a:t>PivotTable Fields </a:t>
            </a:r>
            <a:r>
              <a:rPr lang="en-US" sz="1200" b="0" i="0" u="none" strike="noStrike" kern="1200" baseline="0" dirty="0">
                <a:solidFill>
                  <a:schemeClr val="tx1"/>
                </a:solidFill>
                <a:latin typeface="+mn-lt"/>
                <a:ea typeface="+mn-ea"/>
                <a:cs typeface="+mn-cs"/>
              </a:rPr>
              <a:t>area, go to </a:t>
            </a:r>
            <a:r>
              <a:rPr lang="en-US" sz="1200" b="1" i="0" u="none" strike="noStrike" kern="1200" baseline="0" dirty="0">
                <a:solidFill>
                  <a:schemeClr val="tx1"/>
                </a:solidFill>
                <a:latin typeface="+mn-lt"/>
                <a:ea typeface="+mn-ea"/>
                <a:cs typeface="+mn-cs"/>
              </a:rPr>
              <a:t>Drag fields between areas below:</a:t>
            </a:r>
          </a:p>
          <a:p>
            <a:r>
              <a:rPr lang="en-US" sz="1200" b="0" i="0" u="none" strike="noStrike" kern="1200" baseline="0" dirty="0">
                <a:solidFill>
                  <a:schemeClr val="tx1"/>
                </a:solidFill>
                <a:latin typeface="+mn-lt"/>
                <a:ea typeface="+mn-ea"/>
                <a:cs typeface="+mn-cs"/>
              </a:rPr>
              <a:t>		Drag the </a:t>
            </a:r>
            <a:r>
              <a:rPr lang="en-US" sz="1200" b="1" i="0" u="none" strike="noStrike" kern="1200" baseline="0" dirty="0">
                <a:solidFill>
                  <a:schemeClr val="tx1"/>
                </a:solidFill>
                <a:latin typeface="+mn-lt"/>
                <a:ea typeface="+mn-ea"/>
                <a:cs typeface="+mn-cs"/>
              </a:rPr>
              <a:t>Quality Rating </a:t>
            </a:r>
            <a:r>
              <a:rPr lang="en-US" sz="1200" b="0" i="0" u="none" strike="noStrike" kern="1200" baseline="0" dirty="0">
                <a:solidFill>
                  <a:schemeClr val="tx1"/>
                </a:solidFill>
                <a:latin typeface="+mn-lt"/>
                <a:ea typeface="+mn-ea"/>
                <a:cs typeface="+mn-cs"/>
              </a:rPr>
              <a:t>field to the </a:t>
            </a:r>
            <a:r>
              <a:rPr lang="en-US" sz="1200" b="1" i="0" u="none" strike="noStrike" kern="1200" baseline="0" dirty="0">
                <a:solidFill>
                  <a:schemeClr val="tx1"/>
                </a:solidFill>
                <a:latin typeface="+mn-lt"/>
                <a:ea typeface="+mn-ea"/>
                <a:cs typeface="+mn-cs"/>
              </a:rPr>
              <a:t>ROWS </a:t>
            </a:r>
            <a:r>
              <a:rPr lang="en-US" sz="1200" b="0" i="0" u="none" strike="noStrike" kern="1200" baseline="0" dirty="0">
                <a:solidFill>
                  <a:schemeClr val="tx1"/>
                </a:solidFill>
                <a:latin typeface="+mn-lt"/>
                <a:ea typeface="+mn-ea"/>
                <a:cs typeface="+mn-cs"/>
              </a:rPr>
              <a:t>area</a:t>
            </a:r>
          </a:p>
          <a:p>
            <a:r>
              <a:rPr lang="en-US" sz="1200" b="0" i="0" u="none" strike="noStrike" kern="1200" baseline="0" dirty="0">
                <a:solidFill>
                  <a:schemeClr val="tx1"/>
                </a:solidFill>
                <a:latin typeface="+mn-lt"/>
                <a:ea typeface="+mn-ea"/>
                <a:cs typeface="+mn-cs"/>
              </a:rPr>
              <a:t>		Drag the </a:t>
            </a:r>
            <a:r>
              <a:rPr lang="en-US" sz="1200" b="1" i="0" u="none" strike="noStrike" kern="1200" baseline="0" dirty="0">
                <a:solidFill>
                  <a:schemeClr val="tx1"/>
                </a:solidFill>
                <a:latin typeface="+mn-lt"/>
                <a:ea typeface="+mn-ea"/>
                <a:cs typeface="+mn-cs"/>
              </a:rPr>
              <a:t>Meal Price ($) </a:t>
            </a:r>
            <a:r>
              <a:rPr lang="en-US" sz="1200" b="0" i="0" u="none" strike="noStrike" kern="1200" baseline="0" dirty="0">
                <a:solidFill>
                  <a:schemeClr val="tx1"/>
                </a:solidFill>
                <a:latin typeface="+mn-lt"/>
                <a:ea typeface="+mn-ea"/>
                <a:cs typeface="+mn-cs"/>
              </a:rPr>
              <a:t>field to the </a:t>
            </a:r>
            <a:r>
              <a:rPr lang="en-US" sz="1200" b="1" i="0" u="none" strike="noStrike" kern="1200" baseline="0" dirty="0">
                <a:solidFill>
                  <a:schemeClr val="tx1"/>
                </a:solidFill>
                <a:latin typeface="+mn-lt"/>
                <a:ea typeface="+mn-ea"/>
                <a:cs typeface="+mn-cs"/>
              </a:rPr>
              <a:t>COLUMNS </a:t>
            </a:r>
            <a:r>
              <a:rPr lang="en-US" sz="1200" b="0" i="0" u="none" strike="noStrike" kern="1200" baseline="0" dirty="0">
                <a:solidFill>
                  <a:schemeClr val="tx1"/>
                </a:solidFill>
                <a:latin typeface="+mn-lt"/>
                <a:ea typeface="+mn-ea"/>
                <a:cs typeface="+mn-cs"/>
              </a:rPr>
              <a:t>area</a:t>
            </a:r>
          </a:p>
          <a:p>
            <a:r>
              <a:rPr lang="en-US" sz="1200" b="0" i="0" u="none" strike="noStrike" kern="1200" baseline="0" dirty="0">
                <a:solidFill>
                  <a:schemeClr val="tx1"/>
                </a:solidFill>
                <a:latin typeface="+mn-lt"/>
                <a:ea typeface="+mn-ea"/>
                <a:cs typeface="+mn-cs"/>
              </a:rPr>
              <a:t>		Drag the </a:t>
            </a:r>
            <a:r>
              <a:rPr lang="en-US" sz="1200" b="1" i="0" u="none" strike="noStrike" kern="1200" baseline="0" dirty="0">
                <a:solidFill>
                  <a:schemeClr val="tx1"/>
                </a:solidFill>
                <a:latin typeface="+mn-lt"/>
                <a:ea typeface="+mn-ea"/>
                <a:cs typeface="+mn-cs"/>
              </a:rPr>
              <a:t>Restaurant </a:t>
            </a:r>
            <a:r>
              <a:rPr lang="en-US" sz="1200" b="0" i="0" u="none" strike="noStrike" kern="1200" baseline="0" dirty="0">
                <a:solidFill>
                  <a:schemeClr val="tx1"/>
                </a:solidFill>
                <a:latin typeface="+mn-lt"/>
                <a:ea typeface="+mn-ea"/>
                <a:cs typeface="+mn-cs"/>
              </a:rPr>
              <a:t>field to the </a:t>
            </a:r>
            <a:r>
              <a:rPr lang="en-US" sz="1200" b="1" i="0" u="none" strike="noStrike" kern="1200" baseline="0" dirty="0">
                <a:solidFill>
                  <a:schemeClr val="tx1"/>
                </a:solidFill>
                <a:latin typeface="+mn-lt"/>
                <a:ea typeface="+mn-ea"/>
                <a:cs typeface="+mn-cs"/>
              </a:rPr>
              <a:t>VALUES </a:t>
            </a:r>
            <a:r>
              <a:rPr lang="en-US" sz="1200" b="0" i="0" u="none" strike="noStrike" kern="1200" baseline="0" dirty="0">
                <a:solidFill>
                  <a:schemeClr val="tx1"/>
                </a:solidFill>
                <a:latin typeface="+mn-lt"/>
                <a:ea typeface="+mn-ea"/>
                <a:cs typeface="+mn-cs"/>
              </a:rPr>
              <a:t>area</a:t>
            </a:r>
          </a:p>
          <a:p>
            <a:r>
              <a:rPr lang="en-US" sz="1200" b="1"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Step 5:</a:t>
            </a:r>
            <a:r>
              <a:rPr lang="en-US" sz="1200" b="1"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Click on </a:t>
            </a:r>
            <a:r>
              <a:rPr lang="en-US" sz="1200" b="1" i="0" u="none" strike="noStrike" kern="1200" baseline="0" dirty="0">
                <a:solidFill>
                  <a:schemeClr val="tx1"/>
                </a:solidFill>
                <a:latin typeface="+mn-lt"/>
                <a:ea typeface="+mn-ea"/>
                <a:cs typeface="+mn-cs"/>
              </a:rPr>
              <a:t>Sum of Restaurant </a:t>
            </a:r>
            <a:r>
              <a:rPr lang="en-US" sz="1200" b="0" i="0" u="none" strike="noStrike" kern="1200" baseline="0" dirty="0">
                <a:solidFill>
                  <a:schemeClr val="tx1"/>
                </a:solidFill>
                <a:latin typeface="+mn-lt"/>
                <a:ea typeface="+mn-ea"/>
                <a:cs typeface="+mn-cs"/>
              </a:rPr>
              <a:t>in the </a:t>
            </a:r>
            <a:r>
              <a:rPr lang="en-US" sz="1200" b="1" i="0" u="none" strike="noStrike" kern="1200" baseline="0" dirty="0">
                <a:solidFill>
                  <a:schemeClr val="tx1"/>
                </a:solidFill>
                <a:latin typeface="+mn-lt"/>
                <a:ea typeface="+mn-ea"/>
                <a:cs typeface="+mn-cs"/>
              </a:rPr>
              <a:t>VALUES </a:t>
            </a:r>
            <a:r>
              <a:rPr lang="en-US" sz="1200" b="0" i="0" u="none" strike="noStrike" kern="1200" baseline="0" dirty="0">
                <a:solidFill>
                  <a:schemeClr val="tx1"/>
                </a:solidFill>
                <a:latin typeface="+mn-lt"/>
                <a:ea typeface="+mn-ea"/>
                <a:cs typeface="+mn-cs"/>
              </a:rPr>
              <a:t>area</a:t>
            </a:r>
          </a:p>
          <a:p>
            <a:r>
              <a:rPr lang="en-US" sz="1200" b="1"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Step 6:</a:t>
            </a:r>
            <a:r>
              <a:rPr lang="en-US" sz="1200" b="1"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Select </a:t>
            </a:r>
            <a:r>
              <a:rPr lang="en-US" sz="1200" b="1" i="0" u="none" strike="noStrike" kern="1200" baseline="0" dirty="0">
                <a:solidFill>
                  <a:schemeClr val="tx1"/>
                </a:solidFill>
                <a:latin typeface="+mn-lt"/>
                <a:ea typeface="+mn-ea"/>
                <a:cs typeface="+mn-cs"/>
              </a:rPr>
              <a:t>Value Field Settings </a:t>
            </a:r>
            <a:r>
              <a:rPr lang="en-US" sz="1200" b="0" i="0" u="none" strike="noStrike" kern="1200" baseline="0" dirty="0">
                <a:solidFill>
                  <a:schemeClr val="tx1"/>
                </a:solidFill>
                <a:latin typeface="+mn-lt"/>
                <a:ea typeface="+mn-ea"/>
                <a:cs typeface="+mn-cs"/>
              </a:rPr>
              <a:t>from the list of options</a:t>
            </a:r>
          </a:p>
          <a:p>
            <a:r>
              <a:rPr lang="en-US" sz="1200" b="1"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Step 7: When the </a:t>
            </a:r>
            <a:r>
              <a:rPr lang="en-US" sz="1200" b="1" i="0" u="none" strike="noStrike" kern="1200" baseline="0" dirty="0">
                <a:solidFill>
                  <a:schemeClr val="tx1"/>
                </a:solidFill>
                <a:latin typeface="+mn-lt"/>
                <a:ea typeface="+mn-ea"/>
                <a:cs typeface="+mn-cs"/>
              </a:rPr>
              <a:t>Value Field Settings </a:t>
            </a:r>
            <a:r>
              <a:rPr lang="en-US" sz="1200" b="0" i="0" u="none" strike="noStrike" kern="1200" baseline="0" dirty="0">
                <a:solidFill>
                  <a:schemeClr val="tx1"/>
                </a:solidFill>
                <a:latin typeface="+mn-lt"/>
                <a:ea typeface="+mn-ea"/>
                <a:cs typeface="+mn-cs"/>
              </a:rPr>
              <a:t>dialog box appears:</a:t>
            </a:r>
          </a:p>
          <a:p>
            <a:r>
              <a:rPr lang="en-US" sz="1200" b="0" i="0" u="none" strike="noStrike" kern="1200" baseline="0" dirty="0">
                <a:solidFill>
                  <a:schemeClr val="tx1"/>
                </a:solidFill>
                <a:latin typeface="+mn-lt"/>
                <a:ea typeface="+mn-ea"/>
                <a:cs typeface="+mn-cs"/>
              </a:rPr>
              <a:t>		Under </a:t>
            </a:r>
            <a:r>
              <a:rPr lang="en-US" sz="1200" b="1" i="0" u="none" strike="noStrike" kern="1200" baseline="0" dirty="0">
                <a:solidFill>
                  <a:schemeClr val="tx1"/>
                </a:solidFill>
                <a:latin typeface="+mn-lt"/>
                <a:ea typeface="+mn-ea"/>
                <a:cs typeface="+mn-cs"/>
              </a:rPr>
              <a:t>Summarize value field by</a:t>
            </a:r>
            <a:r>
              <a:rPr lang="en-US" sz="1200" b="0" i="0" u="none" strike="noStrike" kern="1200" baseline="0" dirty="0">
                <a:solidFill>
                  <a:schemeClr val="tx1"/>
                </a:solidFill>
                <a:latin typeface="+mn-lt"/>
                <a:ea typeface="+mn-ea"/>
                <a:cs typeface="+mn-cs"/>
              </a:rPr>
              <a:t>, select </a:t>
            </a:r>
            <a:r>
              <a:rPr lang="en-US" sz="1200" b="1" i="0" u="none" strike="noStrike" kern="1200" baseline="0" dirty="0">
                <a:solidFill>
                  <a:schemeClr val="tx1"/>
                </a:solidFill>
                <a:latin typeface="+mn-lt"/>
                <a:ea typeface="+mn-ea"/>
                <a:cs typeface="+mn-cs"/>
              </a:rPr>
              <a:t>Count</a:t>
            </a:r>
          </a:p>
          <a:p>
            <a:r>
              <a:rPr lang="en-US" sz="1200" b="0" i="0" u="none" strike="noStrike" kern="1200" baseline="0" dirty="0">
                <a:solidFill>
                  <a:schemeClr val="tx1"/>
                </a:solidFill>
                <a:latin typeface="+mn-lt"/>
                <a:ea typeface="+mn-ea"/>
                <a:cs typeface="+mn-cs"/>
              </a:rPr>
              <a:t>		Click </a:t>
            </a:r>
            <a:r>
              <a:rPr lang="en-US" sz="1200" b="1" i="0" u="none" strike="noStrike" kern="1200" baseline="0" dirty="0">
                <a:solidFill>
                  <a:schemeClr val="tx1"/>
                </a:solidFill>
                <a:latin typeface="+mn-lt"/>
                <a:ea typeface="+mn-ea"/>
                <a:cs typeface="+mn-cs"/>
              </a:rPr>
              <a:t>OK</a:t>
            </a:r>
            <a:endParaRPr lang="en-US" sz="1200" b="0" i="0" u="none" strike="noStrike" kern="1200" baseline="0" dirty="0">
              <a:solidFill>
                <a:schemeClr val="tx1"/>
              </a:solidFill>
              <a:latin typeface="+mn-lt"/>
              <a:ea typeface="+mn-ea"/>
              <a:cs typeface="+mn-cs"/>
            </a:endParaRP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Figure 3.10 shows the completed PivotTable Field List and a portion of the PivotTable worksheet as it now appears.</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54F60B61-172D-4509-B931-6E88C4E54591}" type="slidenum">
              <a:rPr lang="en-US" smtClean="0"/>
              <a:t>22</a:t>
            </a:fld>
            <a:endParaRPr lang="en-US" dirty="0"/>
          </a:p>
        </p:txBody>
      </p:sp>
    </p:spTree>
    <p:extLst>
      <p:ext uri="{BB962C8B-B14F-4D97-AF65-F5344CB8AC3E}">
        <p14:creationId xmlns:p14="http://schemas.microsoft.com/office/powerpoint/2010/main" val="11625727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To complete the PivotTable, we need to group the columns representing meal prices and place the row labels for quality rating in the proper order:</a:t>
            </a:r>
          </a:p>
          <a:p>
            <a:pPr marL="171450" indent="-171450">
              <a:buFont typeface="Arial" panose="020B0604020202020204" pitchFamily="34" charset="0"/>
              <a:buChar char="•"/>
            </a:pPr>
            <a:endParaRPr lang="en-US" sz="1200" b="0" i="0" u="none" strike="noStrike" kern="1200" baseline="0" dirty="0">
              <a:solidFill>
                <a:schemeClr val="tx1"/>
              </a:solidFill>
              <a:latin typeface="+mn-lt"/>
              <a:ea typeface="+mn-ea"/>
              <a:cs typeface="+mn-cs"/>
            </a:endParaRPr>
          </a:p>
          <a:p>
            <a:pPr marL="0" indent="0">
              <a:buFont typeface="Arial" panose="020B0604020202020204" pitchFamily="34" charset="0"/>
              <a:buNone/>
            </a:pPr>
            <a:r>
              <a:rPr lang="en-US" sz="1200" b="0" i="0" u="none" strike="noStrike" kern="1200" baseline="0" dirty="0">
                <a:solidFill>
                  <a:schemeClr val="tx1"/>
                </a:solidFill>
                <a:latin typeface="+mn-lt"/>
                <a:ea typeface="+mn-ea"/>
                <a:cs typeface="+mn-cs"/>
              </a:rPr>
              <a:t>	Step 8:</a:t>
            </a:r>
            <a:r>
              <a:rPr lang="en-US" sz="1200" b="1"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Right-click in cell B4 or any cell containing a meal price column label</a:t>
            </a:r>
          </a:p>
          <a:p>
            <a:pPr marL="457200" lvl="1" indent="0">
              <a:buFont typeface="Arial" panose="020B0604020202020204" pitchFamily="34" charset="0"/>
              <a:buNone/>
            </a:pPr>
            <a:r>
              <a:rPr lang="en-US" sz="1200" b="1"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Step 9: Select </a:t>
            </a:r>
            <a:r>
              <a:rPr lang="en-US" sz="1200" b="1" i="0" u="none" strike="noStrike" kern="1200" baseline="0" dirty="0">
                <a:solidFill>
                  <a:schemeClr val="tx1"/>
                </a:solidFill>
                <a:latin typeface="+mn-lt"/>
                <a:ea typeface="+mn-ea"/>
                <a:cs typeface="+mn-cs"/>
              </a:rPr>
              <a:t>Group </a:t>
            </a:r>
            <a:r>
              <a:rPr lang="en-US" sz="1200" b="0" i="0" u="none" strike="noStrike" kern="1200" baseline="0" dirty="0">
                <a:solidFill>
                  <a:schemeClr val="tx1"/>
                </a:solidFill>
                <a:latin typeface="+mn-lt"/>
                <a:ea typeface="+mn-ea"/>
                <a:cs typeface="+mn-cs"/>
              </a:rPr>
              <a:t>from the list of options</a:t>
            </a:r>
          </a:p>
          <a:p>
            <a:pPr marL="457200" lvl="1" indent="0">
              <a:buFont typeface="Arial" panose="020B0604020202020204" pitchFamily="34" charset="0"/>
              <a:buNone/>
            </a:pPr>
            <a:r>
              <a:rPr lang="en-US" sz="1200" b="1"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Step 10: When the </a:t>
            </a:r>
            <a:r>
              <a:rPr lang="en-US" sz="1200" b="1" i="0" u="none" strike="noStrike" kern="1200" baseline="0" dirty="0">
                <a:solidFill>
                  <a:schemeClr val="tx1"/>
                </a:solidFill>
                <a:latin typeface="+mn-lt"/>
                <a:ea typeface="+mn-ea"/>
                <a:cs typeface="+mn-cs"/>
              </a:rPr>
              <a:t>Grouping </a:t>
            </a:r>
            <a:r>
              <a:rPr lang="en-US" sz="1200" b="0" i="0" u="none" strike="noStrike" kern="1200" baseline="0" dirty="0">
                <a:solidFill>
                  <a:schemeClr val="tx1"/>
                </a:solidFill>
                <a:latin typeface="+mn-lt"/>
                <a:ea typeface="+mn-ea"/>
                <a:cs typeface="+mn-cs"/>
              </a:rPr>
              <a:t>dialog box appears:</a:t>
            </a:r>
          </a:p>
          <a:p>
            <a:r>
              <a:rPr lang="en-US" sz="1200" b="0" i="0" u="none" strike="noStrike" kern="1200" baseline="0" dirty="0">
                <a:solidFill>
                  <a:schemeClr val="tx1"/>
                </a:solidFill>
                <a:latin typeface="+mn-lt"/>
                <a:ea typeface="+mn-ea"/>
                <a:cs typeface="+mn-cs"/>
              </a:rPr>
              <a:t>		Enter </a:t>
            </a:r>
            <a:r>
              <a:rPr lang="en-US" sz="1200" b="0" i="1" u="none" strike="noStrike" kern="1200" baseline="0" dirty="0">
                <a:solidFill>
                  <a:schemeClr val="tx1"/>
                </a:solidFill>
                <a:latin typeface="+mn-lt"/>
                <a:ea typeface="+mn-ea"/>
                <a:cs typeface="+mn-cs"/>
              </a:rPr>
              <a:t>10 </a:t>
            </a:r>
            <a:r>
              <a:rPr lang="en-US" sz="1200" b="0" i="0" u="none" strike="noStrike" kern="1200" baseline="0" dirty="0">
                <a:solidFill>
                  <a:schemeClr val="tx1"/>
                </a:solidFill>
                <a:latin typeface="+mn-lt"/>
                <a:ea typeface="+mn-ea"/>
                <a:cs typeface="+mn-cs"/>
              </a:rPr>
              <a:t>in the </a:t>
            </a:r>
            <a:r>
              <a:rPr lang="en-US" sz="1200" b="1" i="0" u="none" strike="noStrike" kern="1200" baseline="0" dirty="0">
                <a:solidFill>
                  <a:schemeClr val="tx1"/>
                </a:solidFill>
                <a:latin typeface="+mn-lt"/>
                <a:ea typeface="+mn-ea"/>
                <a:cs typeface="+mn-cs"/>
              </a:rPr>
              <a:t>Starting at: </a:t>
            </a:r>
            <a:r>
              <a:rPr lang="en-US" sz="1200" b="0" i="0" u="none" strike="noStrike" kern="1200" baseline="0" dirty="0">
                <a:solidFill>
                  <a:schemeClr val="tx1"/>
                </a:solidFill>
                <a:latin typeface="+mn-lt"/>
                <a:ea typeface="+mn-ea"/>
                <a:cs typeface="+mn-cs"/>
              </a:rPr>
              <a:t>box</a:t>
            </a:r>
          </a:p>
          <a:p>
            <a:r>
              <a:rPr lang="en-US" sz="1200" b="0" i="0" u="none" strike="noStrike" kern="1200" baseline="0" dirty="0">
                <a:solidFill>
                  <a:schemeClr val="tx1"/>
                </a:solidFill>
                <a:latin typeface="+mn-lt"/>
                <a:ea typeface="+mn-ea"/>
                <a:cs typeface="+mn-cs"/>
              </a:rPr>
              <a:t>		Enter </a:t>
            </a:r>
            <a:r>
              <a:rPr lang="en-US" sz="1200" b="0" i="1" u="none" strike="noStrike" kern="1200" baseline="0" dirty="0">
                <a:solidFill>
                  <a:schemeClr val="tx1"/>
                </a:solidFill>
                <a:latin typeface="+mn-lt"/>
                <a:ea typeface="+mn-ea"/>
                <a:cs typeface="+mn-cs"/>
              </a:rPr>
              <a:t>49 </a:t>
            </a:r>
            <a:r>
              <a:rPr lang="en-US" sz="1200" b="0" i="0" u="none" strike="noStrike" kern="1200" baseline="0" dirty="0">
                <a:solidFill>
                  <a:schemeClr val="tx1"/>
                </a:solidFill>
                <a:latin typeface="+mn-lt"/>
                <a:ea typeface="+mn-ea"/>
                <a:cs typeface="+mn-cs"/>
              </a:rPr>
              <a:t>in the </a:t>
            </a:r>
            <a:r>
              <a:rPr lang="en-US" sz="1200" b="1" i="0" u="none" strike="noStrike" kern="1200" baseline="0" dirty="0">
                <a:solidFill>
                  <a:schemeClr val="tx1"/>
                </a:solidFill>
                <a:latin typeface="+mn-lt"/>
                <a:ea typeface="+mn-ea"/>
                <a:cs typeface="+mn-cs"/>
              </a:rPr>
              <a:t>Ending at: </a:t>
            </a:r>
            <a:r>
              <a:rPr lang="en-US" sz="1200" b="0" i="0" u="none" strike="noStrike" kern="1200" baseline="0" dirty="0">
                <a:solidFill>
                  <a:schemeClr val="tx1"/>
                </a:solidFill>
                <a:latin typeface="+mn-lt"/>
                <a:ea typeface="+mn-ea"/>
                <a:cs typeface="+mn-cs"/>
              </a:rPr>
              <a:t>box</a:t>
            </a:r>
          </a:p>
          <a:p>
            <a:r>
              <a:rPr lang="en-US" sz="1200" b="0" i="0" u="none" strike="noStrike" kern="1200" baseline="0" dirty="0">
                <a:solidFill>
                  <a:schemeClr val="tx1"/>
                </a:solidFill>
                <a:latin typeface="+mn-lt"/>
                <a:ea typeface="+mn-ea"/>
                <a:cs typeface="+mn-cs"/>
              </a:rPr>
              <a:t>		Enter </a:t>
            </a:r>
            <a:r>
              <a:rPr lang="en-US" sz="1200" b="0" i="1" u="none" strike="noStrike" kern="1200" baseline="0" dirty="0">
                <a:solidFill>
                  <a:schemeClr val="tx1"/>
                </a:solidFill>
                <a:latin typeface="+mn-lt"/>
                <a:ea typeface="+mn-ea"/>
                <a:cs typeface="+mn-cs"/>
              </a:rPr>
              <a:t>10 </a:t>
            </a:r>
            <a:r>
              <a:rPr lang="en-US" sz="1200" b="0" i="0" u="none" strike="noStrike" kern="1200" baseline="0" dirty="0">
                <a:solidFill>
                  <a:schemeClr val="tx1"/>
                </a:solidFill>
                <a:latin typeface="+mn-lt"/>
                <a:ea typeface="+mn-ea"/>
                <a:cs typeface="+mn-cs"/>
              </a:rPr>
              <a:t>in the </a:t>
            </a:r>
            <a:r>
              <a:rPr lang="en-US" sz="1200" b="1" i="0" u="none" strike="noStrike" kern="1200" baseline="0" dirty="0">
                <a:solidFill>
                  <a:schemeClr val="tx1"/>
                </a:solidFill>
                <a:latin typeface="+mn-lt"/>
                <a:ea typeface="+mn-ea"/>
                <a:cs typeface="+mn-cs"/>
              </a:rPr>
              <a:t>By: </a:t>
            </a:r>
            <a:r>
              <a:rPr lang="en-US" sz="1200" b="0" i="0" u="none" strike="noStrike" kern="1200" baseline="0" dirty="0">
                <a:solidFill>
                  <a:schemeClr val="tx1"/>
                </a:solidFill>
                <a:latin typeface="+mn-lt"/>
                <a:ea typeface="+mn-ea"/>
                <a:cs typeface="+mn-cs"/>
              </a:rPr>
              <a:t>box</a:t>
            </a:r>
          </a:p>
          <a:p>
            <a:r>
              <a:rPr lang="en-US" sz="1200" b="0" i="0" u="none" strike="noStrike" kern="1200" baseline="0" dirty="0">
                <a:solidFill>
                  <a:schemeClr val="tx1"/>
                </a:solidFill>
                <a:latin typeface="+mn-lt"/>
                <a:ea typeface="+mn-ea"/>
                <a:cs typeface="+mn-cs"/>
              </a:rPr>
              <a:t>		Click </a:t>
            </a:r>
            <a:r>
              <a:rPr lang="en-US" sz="1200" b="1" i="0" u="none" strike="noStrike" kern="1200" baseline="0" dirty="0">
                <a:solidFill>
                  <a:schemeClr val="tx1"/>
                </a:solidFill>
                <a:latin typeface="+mn-lt"/>
                <a:ea typeface="+mn-ea"/>
                <a:cs typeface="+mn-cs"/>
              </a:rPr>
              <a:t>OK</a:t>
            </a:r>
          </a:p>
          <a:p>
            <a:r>
              <a:rPr lang="en-US" sz="1200" b="1"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Step 11: Right-click on “Excellent” in cell A5</a:t>
            </a:r>
          </a:p>
          <a:p>
            <a:r>
              <a:rPr lang="en-US" sz="1200" b="1"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Step 12:</a:t>
            </a:r>
            <a:r>
              <a:rPr lang="en-US" sz="1200" b="1"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Select </a:t>
            </a:r>
            <a:r>
              <a:rPr lang="en-US" sz="1200" b="1" i="0" u="none" strike="noStrike" kern="1200" baseline="0" dirty="0">
                <a:solidFill>
                  <a:schemeClr val="tx1"/>
                </a:solidFill>
                <a:latin typeface="+mn-lt"/>
                <a:ea typeface="+mn-ea"/>
                <a:cs typeface="+mn-cs"/>
              </a:rPr>
              <a:t>Move </a:t>
            </a:r>
            <a:r>
              <a:rPr lang="en-US" sz="1200" b="0" i="0" u="none" strike="noStrike" kern="1200" baseline="0" dirty="0">
                <a:solidFill>
                  <a:schemeClr val="tx1"/>
                </a:solidFill>
                <a:latin typeface="+mn-lt"/>
                <a:ea typeface="+mn-ea"/>
                <a:cs typeface="+mn-cs"/>
              </a:rPr>
              <a:t>and click </a:t>
            </a:r>
            <a:r>
              <a:rPr lang="en-US" sz="1200" b="1" i="0" u="none" strike="noStrike" kern="1200" baseline="0" dirty="0">
                <a:solidFill>
                  <a:schemeClr val="tx1"/>
                </a:solidFill>
                <a:latin typeface="+mn-lt"/>
                <a:ea typeface="+mn-ea"/>
                <a:cs typeface="+mn-cs"/>
              </a:rPr>
              <a:t>Move “Excellent” to End</a:t>
            </a:r>
            <a:endParaRPr lang="en-US" sz="1200" b="0" i="0" u="none" strike="noStrike" kern="1200" baseline="0" dirty="0">
              <a:solidFill>
                <a:schemeClr val="tx1"/>
              </a:solidFill>
              <a:latin typeface="+mn-lt"/>
              <a:ea typeface="+mn-ea"/>
              <a:cs typeface="+mn-cs"/>
            </a:endParaRPr>
          </a:p>
          <a:p>
            <a:endParaRPr lang="en-US" sz="1200" b="0" i="0" u="none" strike="noStrike" kern="1200" baseline="0" dirty="0">
              <a:solidFill>
                <a:schemeClr val="tx1"/>
              </a:solidFill>
              <a:latin typeface="+mn-lt"/>
              <a:ea typeface="+mn-ea"/>
              <a:cs typeface="+mn-cs"/>
            </a:endParaRP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The final PivotTable, shown in Figure 3.11, provides the same information as the crosstabulation in Table 3.7.</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For instance, row 8 provides the frequency distribution for the data over the quantitative variable of meal price. </a:t>
            </a:r>
          </a:p>
          <a:p>
            <a:pPr marL="628650" lvl="1"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Seventy-eight restaurants have meal prices of $10 to $19. </a:t>
            </a:r>
          </a:p>
          <a:p>
            <a:pPr marL="171450" lvl="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Column F provides the frequency distribution for the data over the categorical variable of quality. </a:t>
            </a:r>
          </a:p>
          <a:p>
            <a:pPr marL="628650" lvl="1"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One hundred fifty restaurants have a quality rating of Very Good.</a:t>
            </a:r>
          </a:p>
          <a:p>
            <a:endParaRPr lang="en-US" dirty="0"/>
          </a:p>
        </p:txBody>
      </p:sp>
      <p:sp>
        <p:nvSpPr>
          <p:cNvPr id="4" name="Slide Number Placeholder 3"/>
          <p:cNvSpPr>
            <a:spLocks noGrp="1"/>
          </p:cNvSpPr>
          <p:nvPr>
            <p:ph type="sldNum" sz="quarter" idx="10"/>
          </p:nvPr>
        </p:nvSpPr>
        <p:spPr/>
        <p:txBody>
          <a:bodyPr/>
          <a:lstStyle/>
          <a:p>
            <a:fld id="{54F60B61-172D-4509-B931-6E88C4E54591}" type="slidenum">
              <a:rPr lang="en-US" smtClean="0"/>
              <a:t>23</a:t>
            </a:fld>
            <a:endParaRPr lang="en-US" dirty="0"/>
          </a:p>
        </p:txBody>
      </p:sp>
    </p:spTree>
    <p:extLst>
      <p:ext uri="{BB962C8B-B14F-4D97-AF65-F5344CB8AC3E}">
        <p14:creationId xmlns:p14="http://schemas.microsoft.com/office/powerpoint/2010/main" val="11625727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F60B61-172D-4509-B931-6E88C4E54591}" type="slidenum">
              <a:rPr lang="en-US" smtClean="0"/>
              <a:t>3</a:t>
            </a:fld>
            <a:endParaRPr lang="en-US" dirty="0"/>
          </a:p>
        </p:txBody>
      </p:sp>
    </p:spTree>
    <p:extLst>
      <p:ext uri="{BB962C8B-B14F-4D97-AF65-F5344CB8AC3E}">
        <p14:creationId xmlns:p14="http://schemas.microsoft.com/office/powerpoint/2010/main" val="237417432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kern="1200" baseline="0" dirty="0">
                <a:solidFill>
                  <a:schemeClr val="tx1"/>
                </a:solidFill>
                <a:latin typeface="+mn-lt"/>
                <a:ea typeface="+mn-ea"/>
                <a:cs typeface="+mn-cs"/>
              </a:rPr>
              <a:t>Percent frequency distribution for the r</a:t>
            </a:r>
            <a:r>
              <a:rPr lang="en-US" sz="1200" dirty="0"/>
              <a:t>estaurant data </a:t>
            </a:r>
            <a:r>
              <a:rPr lang="en-US" sz="1200" b="0" i="0" u="none" strike="noStrike" kern="1200" baseline="0" dirty="0">
                <a:solidFill>
                  <a:schemeClr val="tx1"/>
                </a:solidFill>
                <a:latin typeface="+mn-lt"/>
                <a:ea typeface="+mn-ea"/>
                <a:cs typeface="+mn-cs"/>
              </a:rPr>
              <a:t>can be created using a PivotTable by using the following steps: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a:p>
            <a:r>
              <a:rPr lang="en-US" sz="1200" b="1"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Step 1: Click the </a:t>
            </a:r>
            <a:r>
              <a:rPr lang="en-US" sz="1200" b="1" i="0" u="none" strike="noStrike" kern="1200" baseline="0" dirty="0">
                <a:solidFill>
                  <a:schemeClr val="tx1"/>
                </a:solidFill>
                <a:latin typeface="+mn-lt"/>
                <a:ea typeface="+mn-ea"/>
                <a:cs typeface="+mn-cs"/>
              </a:rPr>
              <a:t>Count of Restaurant </a:t>
            </a:r>
            <a:r>
              <a:rPr lang="en-US" sz="1200" b="0" i="0" u="none" strike="noStrike" kern="1200" baseline="0" dirty="0">
                <a:solidFill>
                  <a:schemeClr val="tx1"/>
                </a:solidFill>
                <a:latin typeface="+mn-lt"/>
                <a:ea typeface="+mn-ea"/>
                <a:cs typeface="+mn-cs"/>
              </a:rPr>
              <a:t>in the </a:t>
            </a:r>
            <a:r>
              <a:rPr lang="en-US" sz="1200" b="1" i="0" u="none" strike="noStrike" kern="1200" baseline="0" dirty="0">
                <a:solidFill>
                  <a:schemeClr val="tx1"/>
                </a:solidFill>
                <a:latin typeface="+mn-lt"/>
                <a:ea typeface="+mn-ea"/>
                <a:cs typeface="+mn-cs"/>
              </a:rPr>
              <a:t>VALUES </a:t>
            </a:r>
            <a:r>
              <a:rPr lang="en-US" sz="1200" b="0" i="0" u="none" strike="noStrike" kern="1200" baseline="0" dirty="0">
                <a:solidFill>
                  <a:schemeClr val="tx1"/>
                </a:solidFill>
                <a:latin typeface="+mn-lt"/>
                <a:ea typeface="+mn-ea"/>
                <a:cs typeface="+mn-cs"/>
              </a:rPr>
              <a:t>area</a:t>
            </a:r>
          </a:p>
          <a:p>
            <a:r>
              <a:rPr lang="en-US" sz="1200" b="1"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Step 2: Select </a:t>
            </a:r>
            <a:r>
              <a:rPr lang="en-US" sz="1200" b="1" i="0" u="none" strike="noStrike" kern="1200" baseline="0" dirty="0">
                <a:solidFill>
                  <a:schemeClr val="tx1"/>
                </a:solidFill>
                <a:latin typeface="+mn-lt"/>
                <a:ea typeface="+mn-ea"/>
                <a:cs typeface="+mn-cs"/>
              </a:rPr>
              <a:t>Value Field Settings… </a:t>
            </a:r>
            <a:r>
              <a:rPr lang="en-US" sz="1200" b="0" i="0" u="none" strike="noStrike" kern="1200" baseline="0" dirty="0">
                <a:solidFill>
                  <a:schemeClr val="tx1"/>
                </a:solidFill>
                <a:latin typeface="+mn-lt"/>
                <a:ea typeface="+mn-ea"/>
                <a:cs typeface="+mn-cs"/>
              </a:rPr>
              <a:t>from the list of options</a:t>
            </a:r>
          </a:p>
          <a:p>
            <a:r>
              <a:rPr lang="en-US" sz="1200" b="1"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Step 3:</a:t>
            </a:r>
            <a:r>
              <a:rPr lang="en-US" sz="1200" b="1"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When the </a:t>
            </a:r>
            <a:r>
              <a:rPr lang="en-US" sz="1200" b="1" i="0" u="none" strike="noStrike" kern="1200" baseline="0" dirty="0">
                <a:solidFill>
                  <a:schemeClr val="tx1"/>
                </a:solidFill>
                <a:latin typeface="+mn-lt"/>
                <a:ea typeface="+mn-ea"/>
                <a:cs typeface="+mn-cs"/>
              </a:rPr>
              <a:t>Value Field Settings </a:t>
            </a:r>
            <a:r>
              <a:rPr lang="en-US" sz="1200" b="0" i="0" u="none" strike="noStrike" kern="1200" baseline="0" dirty="0">
                <a:solidFill>
                  <a:schemeClr val="tx1"/>
                </a:solidFill>
                <a:latin typeface="+mn-lt"/>
                <a:ea typeface="+mn-ea"/>
                <a:cs typeface="+mn-cs"/>
              </a:rPr>
              <a:t>dialog box appears, click the tab for </a:t>
            </a:r>
            <a:r>
              <a:rPr lang="en-US" sz="1200" b="1" i="0" u="none" strike="noStrike" kern="1200" baseline="0" dirty="0">
                <a:solidFill>
                  <a:schemeClr val="tx1"/>
                </a:solidFill>
                <a:latin typeface="+mn-lt"/>
                <a:ea typeface="+mn-ea"/>
                <a:cs typeface="+mn-cs"/>
              </a:rPr>
              <a:t>Show Values As</a:t>
            </a:r>
          </a:p>
          <a:p>
            <a:r>
              <a:rPr lang="en-US" sz="1200" b="1"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Step 4:</a:t>
            </a:r>
            <a:r>
              <a:rPr lang="en-US" sz="1200" b="1"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In the </a:t>
            </a:r>
            <a:r>
              <a:rPr lang="en-US" sz="1200" b="1" i="0" u="none" strike="noStrike" kern="1200" baseline="0" dirty="0">
                <a:solidFill>
                  <a:schemeClr val="tx1"/>
                </a:solidFill>
                <a:latin typeface="+mn-lt"/>
                <a:ea typeface="+mn-ea"/>
                <a:cs typeface="+mn-cs"/>
              </a:rPr>
              <a:t>Show values as </a:t>
            </a:r>
            <a:r>
              <a:rPr lang="en-US" sz="1200" b="0" i="0" u="none" strike="noStrike" kern="1200" baseline="0" dirty="0">
                <a:solidFill>
                  <a:schemeClr val="tx1"/>
                </a:solidFill>
                <a:latin typeface="+mn-lt"/>
                <a:ea typeface="+mn-ea"/>
                <a:cs typeface="+mn-cs"/>
              </a:rPr>
              <a:t>area, select </a:t>
            </a:r>
            <a:r>
              <a:rPr lang="en-US" sz="1200" b="1" i="0" u="none" strike="noStrike" kern="1200" baseline="0" dirty="0">
                <a:solidFill>
                  <a:schemeClr val="tx1"/>
                </a:solidFill>
                <a:latin typeface="+mn-lt"/>
                <a:ea typeface="+mn-ea"/>
                <a:cs typeface="+mn-cs"/>
              </a:rPr>
              <a:t>% of Grand Total </a:t>
            </a:r>
            <a:r>
              <a:rPr lang="en-US" sz="1200" b="0" i="0" u="none" strike="noStrike" kern="1200" baseline="0" dirty="0">
                <a:solidFill>
                  <a:schemeClr val="tx1"/>
                </a:solidFill>
                <a:latin typeface="+mn-lt"/>
                <a:ea typeface="+mn-ea"/>
                <a:cs typeface="+mn-cs"/>
              </a:rPr>
              <a:t>from the drop-down menu</a:t>
            </a:r>
          </a:p>
          <a:p>
            <a:r>
              <a:rPr lang="en-US" sz="1200" b="0" i="0" u="none" strike="noStrike" kern="1200" baseline="0" dirty="0">
                <a:solidFill>
                  <a:schemeClr val="tx1"/>
                </a:solidFill>
                <a:latin typeface="+mn-lt"/>
                <a:ea typeface="+mn-ea"/>
                <a:cs typeface="+mn-cs"/>
              </a:rPr>
              <a:t>		Click </a:t>
            </a:r>
            <a:r>
              <a:rPr lang="en-US" sz="1200" b="1" i="0" u="none" strike="noStrike" kern="1200" baseline="0" dirty="0">
                <a:solidFill>
                  <a:schemeClr val="tx1"/>
                </a:solidFill>
                <a:latin typeface="+mn-lt"/>
                <a:ea typeface="+mn-ea"/>
                <a:cs typeface="+mn-cs"/>
              </a:rPr>
              <a:t>OK</a:t>
            </a:r>
            <a:endParaRPr lang="en-US" sz="1200" b="0" i="0" u="none" strike="noStrike" kern="1200" baseline="0" dirty="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Figure 3.12 displays the percent frequency distribution for the Restaurant data as a Pivot-Table. </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The figure indicates that 50 percent of the restaurants are in the Very Good quality category and that 26 percent have meal prices between $10 and $19.</a:t>
            </a:r>
          </a:p>
          <a:p>
            <a:endParaRPr lang="en-US" dirty="0"/>
          </a:p>
        </p:txBody>
      </p:sp>
      <p:sp>
        <p:nvSpPr>
          <p:cNvPr id="4" name="Slide Number Placeholder 3"/>
          <p:cNvSpPr>
            <a:spLocks noGrp="1"/>
          </p:cNvSpPr>
          <p:nvPr>
            <p:ph type="sldNum" sz="quarter" idx="10"/>
          </p:nvPr>
        </p:nvSpPr>
        <p:spPr/>
        <p:txBody>
          <a:bodyPr/>
          <a:lstStyle/>
          <a:p>
            <a:fld id="{54F60B61-172D-4509-B931-6E88C4E54591}" type="slidenum">
              <a:rPr lang="en-US" smtClean="0"/>
              <a:t>24</a:t>
            </a:fld>
            <a:endParaRPr lang="en-US" dirty="0"/>
          </a:p>
        </p:txBody>
      </p:sp>
    </p:spTree>
    <p:extLst>
      <p:ext uri="{BB962C8B-B14F-4D97-AF65-F5344CB8AC3E}">
        <p14:creationId xmlns:p14="http://schemas.microsoft.com/office/powerpoint/2010/main" val="11625727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PivotTables may be used to display statistics other than a simple count of items.</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Figure 3.11 to display summary information on wait times instead of meal prices.</a:t>
            </a:r>
          </a:p>
          <a:p>
            <a:endParaRPr lang="en-US" dirty="0"/>
          </a:p>
          <a:p>
            <a:r>
              <a:rPr lang="en-US" sz="1200" b="1"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Step 1: Click the </a:t>
            </a:r>
            <a:r>
              <a:rPr lang="en-US" sz="1200" b="1" i="0" u="none" strike="noStrike" kern="1200" baseline="0" dirty="0">
                <a:solidFill>
                  <a:schemeClr val="tx1"/>
                </a:solidFill>
                <a:latin typeface="+mn-lt"/>
                <a:ea typeface="+mn-ea"/>
                <a:cs typeface="+mn-cs"/>
              </a:rPr>
              <a:t>Count of Restaurant </a:t>
            </a:r>
            <a:r>
              <a:rPr lang="en-US" sz="1200" b="0" i="0" u="none" strike="noStrike" kern="1200" baseline="0" dirty="0">
                <a:solidFill>
                  <a:schemeClr val="tx1"/>
                </a:solidFill>
                <a:latin typeface="+mn-lt"/>
                <a:ea typeface="+mn-ea"/>
                <a:cs typeface="+mn-cs"/>
              </a:rPr>
              <a:t>field in the </a:t>
            </a:r>
            <a:r>
              <a:rPr lang="en-US" sz="1200" b="1" i="0" u="none" strike="noStrike" kern="1200" baseline="0" dirty="0">
                <a:solidFill>
                  <a:schemeClr val="tx1"/>
                </a:solidFill>
                <a:latin typeface="+mn-lt"/>
                <a:ea typeface="+mn-ea"/>
                <a:cs typeface="+mn-cs"/>
              </a:rPr>
              <a:t>VALUES </a:t>
            </a:r>
            <a:r>
              <a:rPr lang="en-US" sz="1200" b="0" i="0" u="none" strike="noStrike" kern="1200" baseline="0" dirty="0">
                <a:solidFill>
                  <a:schemeClr val="tx1"/>
                </a:solidFill>
                <a:latin typeface="+mn-lt"/>
                <a:ea typeface="+mn-ea"/>
                <a:cs typeface="+mn-cs"/>
              </a:rPr>
              <a:t>area</a:t>
            </a:r>
          </a:p>
          <a:p>
            <a:r>
              <a:rPr lang="en-US" sz="1200" b="0" i="0" u="none" strike="noStrike" kern="1200" baseline="0" dirty="0">
                <a:solidFill>
                  <a:schemeClr val="tx1"/>
                </a:solidFill>
                <a:latin typeface="+mn-lt"/>
                <a:ea typeface="+mn-ea"/>
                <a:cs typeface="+mn-cs"/>
              </a:rPr>
              <a:t>			Select </a:t>
            </a:r>
            <a:r>
              <a:rPr lang="en-US" sz="1200" b="1" i="0" u="none" strike="noStrike" kern="1200" baseline="0" dirty="0">
                <a:solidFill>
                  <a:schemeClr val="tx1"/>
                </a:solidFill>
                <a:latin typeface="+mn-lt"/>
                <a:ea typeface="+mn-ea"/>
                <a:cs typeface="+mn-cs"/>
              </a:rPr>
              <a:t>Remove Field</a:t>
            </a:r>
          </a:p>
          <a:p>
            <a:r>
              <a:rPr lang="en-US" sz="1200" b="1"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Step 2: Drag the </a:t>
            </a:r>
            <a:r>
              <a:rPr lang="en-US" sz="1200" b="1" i="0" u="none" strike="noStrike" kern="1200" baseline="0" dirty="0">
                <a:solidFill>
                  <a:schemeClr val="tx1"/>
                </a:solidFill>
                <a:latin typeface="+mn-lt"/>
                <a:ea typeface="+mn-ea"/>
                <a:cs typeface="+mn-cs"/>
              </a:rPr>
              <a:t>Wait Time (min) </a:t>
            </a:r>
            <a:r>
              <a:rPr lang="en-US" sz="1200" b="0" i="0" u="none" strike="noStrike" kern="1200" baseline="0" dirty="0">
                <a:solidFill>
                  <a:schemeClr val="tx1"/>
                </a:solidFill>
                <a:latin typeface="+mn-lt"/>
                <a:ea typeface="+mn-ea"/>
                <a:cs typeface="+mn-cs"/>
              </a:rPr>
              <a:t>to the </a:t>
            </a:r>
            <a:r>
              <a:rPr lang="en-US" sz="1200" b="1" i="0" u="none" strike="noStrike" kern="1200" baseline="0" dirty="0">
                <a:solidFill>
                  <a:schemeClr val="tx1"/>
                </a:solidFill>
                <a:latin typeface="+mn-lt"/>
                <a:ea typeface="+mn-ea"/>
                <a:cs typeface="+mn-cs"/>
              </a:rPr>
              <a:t>VALUES </a:t>
            </a:r>
            <a:r>
              <a:rPr lang="en-US" sz="1200" b="0" i="0" u="none" strike="noStrike" kern="1200" baseline="0" dirty="0">
                <a:solidFill>
                  <a:schemeClr val="tx1"/>
                </a:solidFill>
                <a:latin typeface="+mn-lt"/>
                <a:ea typeface="+mn-ea"/>
                <a:cs typeface="+mn-cs"/>
              </a:rPr>
              <a:t>area</a:t>
            </a:r>
          </a:p>
          <a:p>
            <a:r>
              <a:rPr lang="en-US" sz="1200" b="1"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Step 3:</a:t>
            </a:r>
            <a:r>
              <a:rPr lang="en-US" sz="1200" b="1"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Click on </a:t>
            </a:r>
            <a:r>
              <a:rPr lang="en-US" sz="1200" b="1" i="0" u="none" strike="noStrike" kern="1200" baseline="0" dirty="0">
                <a:solidFill>
                  <a:schemeClr val="tx1"/>
                </a:solidFill>
                <a:latin typeface="+mn-lt"/>
                <a:ea typeface="+mn-ea"/>
                <a:cs typeface="+mn-cs"/>
              </a:rPr>
              <a:t>Sum of Wait Time (min) </a:t>
            </a:r>
            <a:r>
              <a:rPr lang="en-US" sz="1200" b="0" i="0" u="none" strike="noStrike" kern="1200" baseline="0" dirty="0">
                <a:solidFill>
                  <a:schemeClr val="tx1"/>
                </a:solidFill>
                <a:latin typeface="+mn-lt"/>
                <a:ea typeface="+mn-ea"/>
                <a:cs typeface="+mn-cs"/>
              </a:rPr>
              <a:t>in the </a:t>
            </a:r>
            <a:r>
              <a:rPr lang="en-US" sz="1200" b="1" i="0" u="none" strike="noStrike" kern="1200" baseline="0" dirty="0">
                <a:solidFill>
                  <a:schemeClr val="tx1"/>
                </a:solidFill>
                <a:latin typeface="+mn-lt"/>
                <a:ea typeface="+mn-ea"/>
                <a:cs typeface="+mn-cs"/>
              </a:rPr>
              <a:t>VALUES </a:t>
            </a:r>
            <a:r>
              <a:rPr lang="en-US" sz="1200" b="0" i="0" u="none" strike="noStrike" kern="1200" baseline="0" dirty="0">
                <a:solidFill>
                  <a:schemeClr val="tx1"/>
                </a:solidFill>
                <a:latin typeface="+mn-lt"/>
                <a:ea typeface="+mn-ea"/>
                <a:cs typeface="+mn-cs"/>
              </a:rPr>
              <a:t>area</a:t>
            </a:r>
          </a:p>
          <a:p>
            <a:r>
              <a:rPr lang="en-US" sz="1200" b="1"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Step 4: Select </a:t>
            </a:r>
            <a:r>
              <a:rPr lang="en-US" sz="1200" b="1" i="0" u="none" strike="noStrike" kern="1200" baseline="0" dirty="0">
                <a:solidFill>
                  <a:schemeClr val="tx1"/>
                </a:solidFill>
                <a:latin typeface="+mn-lt"/>
                <a:ea typeface="+mn-ea"/>
                <a:cs typeface="+mn-cs"/>
              </a:rPr>
              <a:t>Value Field Settings… </a:t>
            </a:r>
            <a:r>
              <a:rPr lang="en-US" sz="1200" b="0" i="0" u="none" strike="noStrike" kern="1200" baseline="0" dirty="0">
                <a:solidFill>
                  <a:schemeClr val="tx1"/>
                </a:solidFill>
                <a:latin typeface="+mn-lt"/>
                <a:ea typeface="+mn-ea"/>
                <a:cs typeface="+mn-cs"/>
              </a:rPr>
              <a:t>from the list of options</a:t>
            </a:r>
          </a:p>
          <a:p>
            <a:r>
              <a:rPr lang="en-US" sz="1200" b="1"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Step 5: When the </a:t>
            </a:r>
            <a:r>
              <a:rPr lang="en-US" sz="1200" b="1" i="0" u="none" strike="noStrike" kern="1200" baseline="0" dirty="0">
                <a:solidFill>
                  <a:schemeClr val="tx1"/>
                </a:solidFill>
                <a:latin typeface="+mn-lt"/>
                <a:ea typeface="+mn-ea"/>
                <a:cs typeface="+mn-cs"/>
              </a:rPr>
              <a:t>Value Field Settings </a:t>
            </a:r>
            <a:r>
              <a:rPr lang="en-US" sz="1200" b="0" i="0" u="none" strike="noStrike" kern="1200" baseline="0" dirty="0">
                <a:solidFill>
                  <a:schemeClr val="tx1"/>
                </a:solidFill>
                <a:latin typeface="+mn-lt"/>
                <a:ea typeface="+mn-ea"/>
                <a:cs typeface="+mn-cs"/>
              </a:rPr>
              <a:t>dialog box appears:</a:t>
            </a:r>
          </a:p>
          <a:p>
            <a:r>
              <a:rPr lang="en-US" sz="1200" b="0" i="0" u="none" strike="noStrike" kern="1200" baseline="0" dirty="0">
                <a:solidFill>
                  <a:schemeClr val="tx1"/>
                </a:solidFill>
                <a:latin typeface="+mn-lt"/>
                <a:ea typeface="+mn-ea"/>
                <a:cs typeface="+mn-cs"/>
              </a:rPr>
              <a:t>		Under </a:t>
            </a:r>
            <a:r>
              <a:rPr lang="en-US" sz="1200" b="1" i="0" u="none" strike="noStrike" kern="1200" baseline="0" dirty="0">
                <a:solidFill>
                  <a:schemeClr val="tx1"/>
                </a:solidFill>
                <a:latin typeface="+mn-lt"/>
                <a:ea typeface="+mn-ea"/>
                <a:cs typeface="+mn-cs"/>
              </a:rPr>
              <a:t>Summarize value field by</a:t>
            </a:r>
            <a:r>
              <a:rPr lang="en-US" sz="1200" b="0" i="0" u="none" strike="noStrike" kern="1200" baseline="0" dirty="0">
                <a:solidFill>
                  <a:schemeClr val="tx1"/>
                </a:solidFill>
                <a:latin typeface="+mn-lt"/>
                <a:ea typeface="+mn-ea"/>
                <a:cs typeface="+mn-cs"/>
              </a:rPr>
              <a:t>, select </a:t>
            </a:r>
            <a:r>
              <a:rPr lang="en-US" sz="1200" b="1" i="0" u="none" strike="noStrike" kern="1200" baseline="0" dirty="0">
                <a:solidFill>
                  <a:schemeClr val="tx1"/>
                </a:solidFill>
                <a:latin typeface="+mn-lt"/>
                <a:ea typeface="+mn-ea"/>
                <a:cs typeface="+mn-cs"/>
              </a:rPr>
              <a:t>Average</a:t>
            </a:r>
          </a:p>
          <a:p>
            <a:r>
              <a:rPr lang="en-US" sz="1200" b="0" i="0" u="none" strike="noStrike" kern="1200" baseline="0" dirty="0">
                <a:solidFill>
                  <a:schemeClr val="tx1"/>
                </a:solidFill>
                <a:latin typeface="+mn-lt"/>
                <a:ea typeface="+mn-ea"/>
                <a:cs typeface="+mn-cs"/>
              </a:rPr>
              <a:t>		Click </a:t>
            </a:r>
            <a:r>
              <a:rPr lang="en-US" sz="1200" b="1" i="0" u="none" strike="noStrike" kern="1200" baseline="0" dirty="0">
                <a:solidFill>
                  <a:schemeClr val="tx1"/>
                </a:solidFill>
                <a:latin typeface="+mn-lt"/>
                <a:ea typeface="+mn-ea"/>
                <a:cs typeface="+mn-cs"/>
              </a:rPr>
              <a:t>Number Format</a:t>
            </a:r>
          </a:p>
          <a:p>
            <a:r>
              <a:rPr lang="en-US" sz="1200" b="0" i="0" u="none" strike="noStrike" kern="1200" baseline="0" dirty="0">
                <a:solidFill>
                  <a:schemeClr val="tx1"/>
                </a:solidFill>
                <a:latin typeface="+mn-lt"/>
                <a:ea typeface="+mn-ea"/>
                <a:cs typeface="+mn-cs"/>
              </a:rPr>
              <a:t>		In the </a:t>
            </a:r>
            <a:r>
              <a:rPr lang="en-US" sz="1200" b="1" i="0" u="none" strike="noStrike" kern="1200" baseline="0" dirty="0">
                <a:solidFill>
                  <a:schemeClr val="tx1"/>
                </a:solidFill>
                <a:latin typeface="+mn-lt"/>
                <a:ea typeface="+mn-ea"/>
                <a:cs typeface="+mn-cs"/>
              </a:rPr>
              <a:t>Category: </a:t>
            </a:r>
            <a:r>
              <a:rPr lang="en-US" sz="1200" b="0" i="0" u="none" strike="noStrike" kern="1200" baseline="0" dirty="0">
                <a:solidFill>
                  <a:schemeClr val="tx1"/>
                </a:solidFill>
                <a:latin typeface="+mn-lt"/>
                <a:ea typeface="+mn-ea"/>
                <a:cs typeface="+mn-cs"/>
              </a:rPr>
              <a:t>area, select </a:t>
            </a:r>
            <a:r>
              <a:rPr lang="en-US" sz="1200" b="1" i="0" u="none" strike="noStrike" kern="1200" baseline="0" dirty="0">
                <a:solidFill>
                  <a:schemeClr val="tx1"/>
                </a:solidFill>
                <a:latin typeface="+mn-lt"/>
                <a:ea typeface="+mn-ea"/>
                <a:cs typeface="+mn-cs"/>
              </a:rPr>
              <a:t>Number</a:t>
            </a:r>
          </a:p>
          <a:p>
            <a:r>
              <a:rPr lang="da-DK" sz="1200" b="0" i="0" u="none" strike="noStrike" kern="1200" baseline="0" dirty="0">
                <a:solidFill>
                  <a:schemeClr val="tx1"/>
                </a:solidFill>
                <a:latin typeface="+mn-lt"/>
                <a:ea typeface="+mn-ea"/>
                <a:cs typeface="+mn-cs"/>
              </a:rPr>
              <a:t>		Enter </a:t>
            </a:r>
            <a:r>
              <a:rPr lang="da-DK" sz="1200" b="0" i="1" u="none" strike="noStrike" kern="1200" baseline="0" dirty="0">
                <a:solidFill>
                  <a:schemeClr val="tx1"/>
                </a:solidFill>
                <a:latin typeface="+mn-lt"/>
                <a:ea typeface="+mn-ea"/>
                <a:cs typeface="+mn-cs"/>
              </a:rPr>
              <a:t>1 </a:t>
            </a:r>
            <a:r>
              <a:rPr lang="da-DK" sz="1200" b="0" i="0" u="none" strike="noStrike" kern="1200" baseline="0" dirty="0">
                <a:solidFill>
                  <a:schemeClr val="tx1"/>
                </a:solidFill>
                <a:latin typeface="+mn-lt"/>
                <a:ea typeface="+mn-ea"/>
                <a:cs typeface="+mn-cs"/>
              </a:rPr>
              <a:t>for </a:t>
            </a:r>
            <a:r>
              <a:rPr lang="da-DK" sz="1200" b="1" i="0" u="none" strike="noStrike" kern="1200" baseline="0" dirty="0">
                <a:solidFill>
                  <a:schemeClr val="tx1"/>
                </a:solidFill>
                <a:latin typeface="+mn-lt"/>
                <a:ea typeface="+mn-ea"/>
                <a:cs typeface="+mn-cs"/>
              </a:rPr>
              <a:t>Decimal places:</a:t>
            </a:r>
          </a:p>
          <a:p>
            <a:r>
              <a:rPr lang="en-US" sz="1200" b="0" i="0" u="none" strike="noStrike" kern="1200" baseline="0" dirty="0">
                <a:solidFill>
                  <a:schemeClr val="tx1"/>
                </a:solidFill>
                <a:latin typeface="+mn-lt"/>
                <a:ea typeface="+mn-ea"/>
                <a:cs typeface="+mn-cs"/>
              </a:rPr>
              <a:t>		Click </a:t>
            </a:r>
            <a:r>
              <a:rPr lang="en-US" sz="1200" b="1" i="0" u="none" strike="noStrike" kern="1200" baseline="0" dirty="0">
                <a:solidFill>
                  <a:schemeClr val="tx1"/>
                </a:solidFill>
                <a:latin typeface="+mn-lt"/>
                <a:ea typeface="+mn-ea"/>
                <a:cs typeface="+mn-cs"/>
              </a:rPr>
              <a:t>OK</a:t>
            </a:r>
          </a:p>
          <a:p>
            <a:r>
              <a:rPr lang="en-US" sz="1200" b="0" i="0" u="none" strike="noStrike" kern="1200" baseline="0" dirty="0">
                <a:solidFill>
                  <a:schemeClr val="tx1"/>
                </a:solidFill>
                <a:latin typeface="+mn-lt"/>
                <a:ea typeface="+mn-ea"/>
                <a:cs typeface="+mn-cs"/>
              </a:rPr>
              <a:t>		When the </a:t>
            </a:r>
            <a:r>
              <a:rPr lang="en-US" sz="1200" b="1" i="0" u="none" strike="noStrike" kern="1200" baseline="0" dirty="0">
                <a:solidFill>
                  <a:schemeClr val="tx1"/>
                </a:solidFill>
                <a:latin typeface="+mn-lt"/>
                <a:ea typeface="+mn-ea"/>
                <a:cs typeface="+mn-cs"/>
              </a:rPr>
              <a:t>Value Field Settings </a:t>
            </a:r>
            <a:r>
              <a:rPr lang="en-US" sz="1200" b="0" i="0" u="none" strike="noStrike" kern="1200" baseline="0" dirty="0">
                <a:solidFill>
                  <a:schemeClr val="tx1"/>
                </a:solidFill>
                <a:latin typeface="+mn-lt"/>
                <a:ea typeface="+mn-ea"/>
                <a:cs typeface="+mn-cs"/>
              </a:rPr>
              <a:t>dialog box reappears, click </a:t>
            </a:r>
            <a:r>
              <a:rPr lang="en-US" sz="1200" b="1" i="0" u="none" strike="noStrike" kern="1200" baseline="0" dirty="0">
                <a:solidFill>
                  <a:schemeClr val="tx1"/>
                </a:solidFill>
                <a:latin typeface="+mn-lt"/>
                <a:ea typeface="+mn-ea"/>
                <a:cs typeface="+mn-cs"/>
              </a:rPr>
              <a:t>OK</a:t>
            </a:r>
          </a:p>
          <a:p>
            <a:endParaRPr lang="en-US" sz="1200" b="0" i="0" u="none" strike="noStrike" kern="1200" baseline="0" dirty="0">
              <a:solidFill>
                <a:schemeClr val="tx1"/>
              </a:solidFill>
              <a:latin typeface="+mn-lt"/>
              <a:ea typeface="+mn-ea"/>
              <a:cs typeface="+mn-cs"/>
            </a:endParaRP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The completed PivotTable appears in Figure 3.13. </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This PivotTable replaces the counts of restaurants with values for the average wait time for a table at a restaurant for each grouping of meal prices ($10–19, $20–29, $30–39, $40–49). </a:t>
            </a:r>
          </a:p>
          <a:p>
            <a:pPr marL="628650" lvl="1"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For instance, cell B7 indicates that the average wait time for a table at an Excellent restaurant with a meal price of $10–$19 is 25.5 minutes. </a:t>
            </a:r>
          </a:p>
          <a:p>
            <a:pPr marL="628650" lvl="1"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Column F displays the total average wait times for tables in each quality rating category. </a:t>
            </a:r>
          </a:p>
          <a:p>
            <a:pPr marL="628650" lvl="1"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We see that Excellent restaurants have the longest average waits of 35.2 minutes and that Good restaurants have average wait times of only 2.5 minutes. </a:t>
            </a:r>
          </a:p>
          <a:p>
            <a:pPr marL="628650" lvl="1"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Finally, cell D7 shows us that the longest wait times can be expected at Excellent restaurants with meal prices in the $30–$39 range (34 minutes).</a:t>
            </a:r>
          </a:p>
          <a:p>
            <a:endParaRPr lang="en-US" dirty="0"/>
          </a:p>
        </p:txBody>
      </p:sp>
      <p:sp>
        <p:nvSpPr>
          <p:cNvPr id="4" name="Slide Number Placeholder 3"/>
          <p:cNvSpPr>
            <a:spLocks noGrp="1"/>
          </p:cNvSpPr>
          <p:nvPr>
            <p:ph type="sldNum" sz="quarter" idx="10"/>
          </p:nvPr>
        </p:nvSpPr>
        <p:spPr/>
        <p:txBody>
          <a:bodyPr/>
          <a:lstStyle/>
          <a:p>
            <a:fld id="{54F60B61-172D-4509-B931-6E88C4E54591}" type="slidenum">
              <a:rPr lang="en-US" smtClean="0"/>
              <a:t>25</a:t>
            </a:fld>
            <a:endParaRPr lang="en-US" dirty="0"/>
          </a:p>
        </p:txBody>
      </p:sp>
    </p:spTree>
    <p:extLst>
      <p:ext uri="{BB962C8B-B14F-4D97-AF65-F5344CB8AC3E}">
        <p14:creationId xmlns:p14="http://schemas.microsoft.com/office/powerpoint/2010/main" val="11625727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F60B61-172D-4509-B931-6E88C4E54591}" type="slidenum">
              <a:rPr lang="en-US" smtClean="0"/>
              <a:t>26</a:t>
            </a:fld>
            <a:endParaRPr lang="en-US" dirty="0"/>
          </a:p>
        </p:txBody>
      </p:sp>
    </p:spTree>
    <p:extLst>
      <p:ext uri="{BB962C8B-B14F-4D97-AF65-F5344CB8AC3E}">
        <p14:creationId xmlns:p14="http://schemas.microsoft.com/office/powerpoint/2010/main" val="63244509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F60B61-172D-4509-B931-6E88C4E54591}" type="slidenum">
              <a:rPr lang="en-US" smtClean="0"/>
              <a:t>27</a:t>
            </a:fld>
            <a:endParaRPr lang="en-US" dirty="0"/>
          </a:p>
        </p:txBody>
      </p:sp>
    </p:spTree>
    <p:extLst>
      <p:ext uri="{BB962C8B-B14F-4D97-AF65-F5344CB8AC3E}">
        <p14:creationId xmlns:p14="http://schemas.microsoft.com/office/powerpoint/2010/main" val="116257275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We will investigate whether a relationship exists between the number of commercials shown and sales at the store the following week using a scatter chart.</a:t>
            </a:r>
          </a:p>
          <a:p>
            <a:endParaRPr lang="en-US" sz="1200" b="0" i="0" u="none" strike="noStrike" kern="1200" baseline="0" dirty="0">
              <a:solidFill>
                <a:schemeClr val="tx1"/>
              </a:solidFill>
              <a:latin typeface="+mn-lt"/>
              <a:ea typeface="+mn-ea"/>
              <a:cs typeface="+mn-cs"/>
            </a:endParaRPr>
          </a:p>
          <a:p>
            <a:pPr marL="1714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kern="1200" baseline="0" dirty="0">
                <a:solidFill>
                  <a:schemeClr val="tx1"/>
                </a:solidFill>
                <a:latin typeface="+mn-lt"/>
                <a:ea typeface="+mn-ea"/>
                <a:cs typeface="+mn-cs"/>
              </a:rPr>
              <a:t>The steps involved to create a scatter chart using Excel’s chart tools are as follows:</a:t>
            </a:r>
          </a:p>
          <a:p>
            <a:pPr marL="0" marR="0" lvl="1"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a:p>
            <a:pPr marL="6286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kern="1200" baseline="0" dirty="0">
                <a:solidFill>
                  <a:schemeClr val="tx1"/>
                </a:solidFill>
                <a:latin typeface="+mn-lt"/>
                <a:ea typeface="+mn-ea"/>
                <a:cs typeface="+mn-cs"/>
              </a:rPr>
              <a:t>Copy the data in the file </a:t>
            </a:r>
            <a:r>
              <a:rPr lang="en-US" sz="1200" b="0" i="1" u="none" strike="noStrike" kern="1200" baseline="0" dirty="0">
                <a:solidFill>
                  <a:schemeClr val="tx1"/>
                </a:solidFill>
                <a:latin typeface="+mn-lt"/>
                <a:ea typeface="+mn-ea"/>
                <a:cs typeface="+mn-cs"/>
              </a:rPr>
              <a:t>electronics </a:t>
            </a:r>
            <a:r>
              <a:rPr lang="en-US" sz="1200" b="0" i="0" u="none" strike="noStrike" kern="1200" baseline="0" dirty="0">
                <a:solidFill>
                  <a:schemeClr val="tx1"/>
                </a:solidFill>
                <a:latin typeface="+mn-lt"/>
                <a:ea typeface="+mn-ea"/>
                <a:cs typeface="+mn-cs"/>
              </a:rPr>
              <a:t>to a new excel worksheet in columns A through C and rows 1 through 11.</a:t>
            </a:r>
          </a:p>
          <a:p>
            <a:r>
              <a:rPr lang="en-US" sz="1200" b="1"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Step 1:</a:t>
            </a:r>
            <a:r>
              <a:rPr lang="en-US" sz="1200" b="1"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Select cells B2:C11</a:t>
            </a:r>
          </a:p>
          <a:p>
            <a:r>
              <a:rPr lang="en-US" sz="1200" b="0" i="0" u="none" strike="noStrike" kern="1200" baseline="0" dirty="0">
                <a:solidFill>
                  <a:schemeClr val="tx1"/>
                </a:solidFill>
                <a:latin typeface="+mn-lt"/>
                <a:ea typeface="+mn-ea"/>
                <a:cs typeface="+mn-cs"/>
              </a:rPr>
              <a:t>	Step 2:</a:t>
            </a:r>
            <a:r>
              <a:rPr lang="en-US" sz="1200" b="1"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Click the </a:t>
            </a:r>
            <a:r>
              <a:rPr lang="en-US" sz="1200" b="1" i="0" u="none" strike="noStrike" kern="1200" baseline="0" dirty="0">
                <a:solidFill>
                  <a:schemeClr val="tx1"/>
                </a:solidFill>
                <a:latin typeface="+mn-lt"/>
                <a:ea typeface="+mn-ea"/>
                <a:cs typeface="+mn-cs"/>
              </a:rPr>
              <a:t>INSERT </a:t>
            </a:r>
            <a:r>
              <a:rPr lang="en-US" sz="1200" b="0" i="0" u="none" strike="noStrike" kern="1200" baseline="0" dirty="0">
                <a:solidFill>
                  <a:schemeClr val="tx1"/>
                </a:solidFill>
                <a:latin typeface="+mn-lt"/>
                <a:ea typeface="+mn-ea"/>
                <a:cs typeface="+mn-cs"/>
              </a:rPr>
              <a:t>tab in the Ribbon</a:t>
            </a:r>
          </a:p>
          <a:p>
            <a:r>
              <a:rPr lang="en-US" sz="1200" b="0" i="0" u="none" strike="noStrike" kern="1200" baseline="0" dirty="0">
                <a:solidFill>
                  <a:schemeClr val="tx1"/>
                </a:solidFill>
                <a:latin typeface="+mn-lt"/>
                <a:ea typeface="+mn-ea"/>
                <a:cs typeface="+mn-cs"/>
              </a:rPr>
              <a:t>	Step 3:</a:t>
            </a:r>
            <a:r>
              <a:rPr lang="en-US" sz="1200" b="1"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Click the </a:t>
            </a:r>
            <a:r>
              <a:rPr lang="en-US" sz="1200" b="1" i="0" u="none" strike="noStrike" kern="1200" baseline="0" dirty="0">
                <a:solidFill>
                  <a:schemeClr val="tx1"/>
                </a:solidFill>
                <a:latin typeface="+mn-lt"/>
                <a:ea typeface="+mn-ea"/>
                <a:cs typeface="+mn-cs"/>
              </a:rPr>
              <a:t>Insert Scatter (X,Y) or Bubble Chart </a:t>
            </a:r>
            <a:r>
              <a:rPr lang="en-US" sz="1200" b="0" i="0" u="none" strike="noStrike" kern="1200" baseline="0" dirty="0">
                <a:solidFill>
                  <a:schemeClr val="tx1"/>
                </a:solidFill>
                <a:latin typeface="+mn-lt"/>
                <a:ea typeface="+mn-ea"/>
                <a:cs typeface="+mn-cs"/>
              </a:rPr>
              <a:t>button in the </a:t>
            </a:r>
            <a:r>
              <a:rPr lang="en-US" sz="1200" b="1" i="0" u="none" strike="noStrike" kern="1200" baseline="0" dirty="0">
                <a:solidFill>
                  <a:schemeClr val="tx1"/>
                </a:solidFill>
                <a:latin typeface="+mn-lt"/>
                <a:ea typeface="+mn-ea"/>
                <a:cs typeface="+mn-cs"/>
              </a:rPr>
              <a:t>Charts </a:t>
            </a:r>
            <a:r>
              <a:rPr lang="en-US" sz="1200" b="0" i="0" u="none" strike="noStrike" kern="1200" baseline="0" dirty="0">
                <a:solidFill>
                  <a:schemeClr val="tx1"/>
                </a:solidFill>
                <a:latin typeface="+mn-lt"/>
                <a:ea typeface="+mn-ea"/>
                <a:cs typeface="+mn-cs"/>
              </a:rPr>
              <a:t>group</a:t>
            </a:r>
          </a:p>
          <a:p>
            <a:r>
              <a:rPr lang="en-US" sz="1200" b="0" i="0" u="none" strike="noStrike" kern="1200" baseline="0" dirty="0">
                <a:solidFill>
                  <a:schemeClr val="tx1"/>
                </a:solidFill>
                <a:latin typeface="+mn-lt"/>
                <a:ea typeface="+mn-ea"/>
                <a:cs typeface="+mn-cs"/>
              </a:rPr>
              <a:t>	Step 4:</a:t>
            </a:r>
            <a:r>
              <a:rPr lang="en-US" sz="1200" b="1"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When the list of scatter chart subtypes appears, click the </a:t>
            </a:r>
            <a:r>
              <a:rPr lang="en-US" sz="1200" b="1" i="0" u="none" strike="noStrike" kern="1200" baseline="0" dirty="0">
                <a:solidFill>
                  <a:schemeClr val="tx1"/>
                </a:solidFill>
                <a:latin typeface="+mn-lt"/>
                <a:ea typeface="+mn-ea"/>
                <a:cs typeface="+mn-cs"/>
              </a:rPr>
              <a:t>Scatter </a:t>
            </a:r>
            <a:r>
              <a:rPr lang="en-US" sz="1200" b="0" i="0" u="none" strike="noStrike" kern="1200" baseline="0" dirty="0">
                <a:solidFill>
                  <a:schemeClr val="tx1"/>
                </a:solidFill>
                <a:latin typeface="+mn-lt"/>
                <a:ea typeface="+mn-ea"/>
                <a:cs typeface="+mn-cs"/>
              </a:rPr>
              <a:t>button</a:t>
            </a:r>
          </a:p>
          <a:p>
            <a:r>
              <a:rPr lang="en-US" sz="1200" b="0" i="0" u="none" strike="noStrike" kern="1200" baseline="0" dirty="0">
                <a:solidFill>
                  <a:schemeClr val="tx1"/>
                </a:solidFill>
                <a:latin typeface="+mn-lt"/>
                <a:ea typeface="+mn-ea"/>
                <a:cs typeface="+mn-cs"/>
              </a:rPr>
              <a:t>	Step 5:</a:t>
            </a:r>
            <a:r>
              <a:rPr lang="en-US" sz="1200" b="1"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Click the </a:t>
            </a:r>
            <a:r>
              <a:rPr lang="en-US" sz="1200" b="1" i="0" u="none" strike="noStrike" kern="1200" baseline="0" dirty="0">
                <a:solidFill>
                  <a:schemeClr val="tx1"/>
                </a:solidFill>
                <a:latin typeface="+mn-lt"/>
                <a:ea typeface="+mn-ea"/>
                <a:cs typeface="+mn-cs"/>
              </a:rPr>
              <a:t>DESIGN </a:t>
            </a:r>
            <a:r>
              <a:rPr lang="en-US" sz="1200" b="0" i="0" u="none" strike="noStrike" kern="1200" baseline="0" dirty="0">
                <a:solidFill>
                  <a:schemeClr val="tx1"/>
                </a:solidFill>
                <a:latin typeface="+mn-lt"/>
                <a:ea typeface="+mn-ea"/>
                <a:cs typeface="+mn-cs"/>
              </a:rPr>
              <a:t>tab under the </a:t>
            </a:r>
            <a:r>
              <a:rPr lang="en-US" sz="1200" b="1" i="0" u="none" strike="noStrike" kern="1200" baseline="0" dirty="0">
                <a:solidFill>
                  <a:schemeClr val="tx1"/>
                </a:solidFill>
                <a:latin typeface="+mn-lt"/>
                <a:ea typeface="+mn-ea"/>
                <a:cs typeface="+mn-cs"/>
              </a:rPr>
              <a:t>Chart Tools </a:t>
            </a:r>
            <a:r>
              <a:rPr lang="en-US" sz="1200" b="0" i="0" u="none" strike="noStrike" kern="1200" baseline="0" dirty="0">
                <a:solidFill>
                  <a:schemeClr val="tx1"/>
                </a:solidFill>
                <a:latin typeface="+mn-lt"/>
                <a:ea typeface="+mn-ea"/>
                <a:cs typeface="+mn-cs"/>
              </a:rPr>
              <a:t>Ribbon</a:t>
            </a:r>
          </a:p>
          <a:p>
            <a:r>
              <a:rPr lang="en-US" sz="1200" b="0" i="0" u="none" strike="noStrike" kern="1200" baseline="0" dirty="0">
                <a:solidFill>
                  <a:schemeClr val="tx1"/>
                </a:solidFill>
                <a:latin typeface="+mn-lt"/>
                <a:ea typeface="+mn-ea"/>
                <a:cs typeface="+mn-cs"/>
              </a:rPr>
              <a:t>	Step 6:</a:t>
            </a:r>
            <a:r>
              <a:rPr lang="en-US" sz="1200" b="1"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Click </a:t>
            </a:r>
            <a:r>
              <a:rPr lang="en-US" sz="1200" b="1" i="0" u="none" strike="noStrike" kern="1200" baseline="0" dirty="0">
                <a:solidFill>
                  <a:schemeClr val="tx1"/>
                </a:solidFill>
                <a:latin typeface="+mn-lt"/>
                <a:ea typeface="+mn-ea"/>
                <a:cs typeface="+mn-cs"/>
              </a:rPr>
              <a:t>Add Chart Element </a:t>
            </a:r>
            <a:r>
              <a:rPr lang="en-US" sz="1200" b="0" i="0" u="none" strike="noStrike" kern="1200" baseline="0" dirty="0">
                <a:solidFill>
                  <a:schemeClr val="tx1"/>
                </a:solidFill>
                <a:latin typeface="+mn-lt"/>
                <a:ea typeface="+mn-ea"/>
                <a:cs typeface="+mn-cs"/>
              </a:rPr>
              <a:t>in the </a:t>
            </a:r>
            <a:r>
              <a:rPr lang="en-US" sz="1200" b="1" i="0" u="none" strike="noStrike" kern="1200" baseline="0" dirty="0">
                <a:solidFill>
                  <a:schemeClr val="tx1"/>
                </a:solidFill>
                <a:latin typeface="+mn-lt"/>
                <a:ea typeface="+mn-ea"/>
                <a:cs typeface="+mn-cs"/>
              </a:rPr>
              <a:t>Chart Layouts </a:t>
            </a:r>
            <a:r>
              <a:rPr lang="en-US" sz="1200" b="0" i="0" u="none" strike="noStrike" kern="1200" baseline="0" dirty="0">
                <a:solidFill>
                  <a:schemeClr val="tx1"/>
                </a:solidFill>
                <a:latin typeface="+mn-lt"/>
                <a:ea typeface="+mn-ea"/>
                <a:cs typeface="+mn-cs"/>
              </a:rPr>
              <a:t>group</a:t>
            </a:r>
          </a:p>
          <a:p>
            <a:r>
              <a:rPr lang="en-US" sz="1200" b="0" i="0" u="none" strike="noStrike" kern="1200" baseline="0" dirty="0">
                <a:solidFill>
                  <a:schemeClr val="tx1"/>
                </a:solidFill>
                <a:latin typeface="+mn-lt"/>
                <a:ea typeface="+mn-ea"/>
                <a:cs typeface="+mn-cs"/>
              </a:rPr>
              <a:t>	            	Select </a:t>
            </a:r>
            <a:r>
              <a:rPr lang="en-US" sz="1200" b="1" i="0" u="none" strike="noStrike" kern="1200" baseline="0" dirty="0">
                <a:solidFill>
                  <a:schemeClr val="tx1"/>
                </a:solidFill>
                <a:latin typeface="+mn-lt"/>
                <a:ea typeface="+mn-ea"/>
                <a:cs typeface="+mn-cs"/>
              </a:rPr>
              <a:t>Chart Title</a:t>
            </a:r>
            <a:r>
              <a:rPr lang="en-US" sz="1200" b="0" i="0" u="none" strike="noStrike" kern="1200" baseline="0" dirty="0">
                <a:solidFill>
                  <a:schemeClr val="tx1"/>
                </a:solidFill>
                <a:latin typeface="+mn-lt"/>
                <a:ea typeface="+mn-ea"/>
                <a:cs typeface="+mn-cs"/>
              </a:rPr>
              <a:t>, and click </a:t>
            </a:r>
            <a:r>
              <a:rPr lang="en-US" sz="1200" b="1" i="0" u="none" strike="noStrike" kern="1200" baseline="0" dirty="0">
                <a:solidFill>
                  <a:schemeClr val="tx1"/>
                </a:solidFill>
                <a:latin typeface="+mn-lt"/>
                <a:ea typeface="+mn-ea"/>
                <a:cs typeface="+mn-cs"/>
              </a:rPr>
              <a:t>Above Chart</a:t>
            </a:r>
          </a:p>
          <a:p>
            <a:r>
              <a:rPr lang="en-US" sz="1200" b="0" i="0" u="none" strike="noStrike" kern="1200" baseline="0" dirty="0">
                <a:solidFill>
                  <a:schemeClr val="tx1"/>
                </a:solidFill>
                <a:latin typeface="+mn-lt"/>
                <a:ea typeface="+mn-ea"/>
                <a:cs typeface="+mn-cs"/>
              </a:rPr>
              <a:t>		Click on the text box above the chart, and replace the text with </a:t>
            </a:r>
            <a:r>
              <a:rPr lang="en-US" sz="1200" b="0" i="1" u="none" strike="noStrike" kern="1200" baseline="0" dirty="0">
                <a:solidFill>
                  <a:schemeClr val="tx1"/>
                </a:solidFill>
                <a:latin typeface="+mn-lt"/>
                <a:ea typeface="+mn-ea"/>
                <a:cs typeface="+mn-cs"/>
              </a:rPr>
              <a:t>Scatter Chart for the San Francisco electronics Store</a:t>
            </a:r>
          </a:p>
          <a:p>
            <a:r>
              <a:rPr lang="en-US" sz="1200" b="0" i="0" u="none" strike="noStrike" kern="1200" baseline="0" dirty="0">
                <a:solidFill>
                  <a:schemeClr val="tx1"/>
                </a:solidFill>
                <a:latin typeface="+mn-lt"/>
                <a:ea typeface="+mn-ea"/>
                <a:cs typeface="+mn-cs"/>
              </a:rPr>
              <a:t>	Step 7:</a:t>
            </a:r>
            <a:r>
              <a:rPr lang="en-US" sz="1200" b="1"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Click </a:t>
            </a:r>
            <a:r>
              <a:rPr lang="en-US" sz="1200" b="1" i="0" u="none" strike="noStrike" kern="1200" baseline="0" dirty="0">
                <a:solidFill>
                  <a:schemeClr val="tx1"/>
                </a:solidFill>
                <a:latin typeface="+mn-lt"/>
                <a:ea typeface="+mn-ea"/>
                <a:cs typeface="+mn-cs"/>
              </a:rPr>
              <a:t>Add Chart Element </a:t>
            </a:r>
            <a:r>
              <a:rPr lang="en-US" sz="1200" b="0" i="0" u="none" strike="noStrike" kern="1200" baseline="0" dirty="0">
                <a:solidFill>
                  <a:schemeClr val="tx1"/>
                </a:solidFill>
                <a:latin typeface="+mn-lt"/>
                <a:ea typeface="+mn-ea"/>
                <a:cs typeface="+mn-cs"/>
              </a:rPr>
              <a:t>in the </a:t>
            </a:r>
            <a:r>
              <a:rPr lang="en-US" sz="1200" b="1" i="0" u="none" strike="noStrike" kern="1200" baseline="0" dirty="0">
                <a:solidFill>
                  <a:schemeClr val="tx1"/>
                </a:solidFill>
                <a:latin typeface="+mn-lt"/>
                <a:ea typeface="+mn-ea"/>
                <a:cs typeface="+mn-cs"/>
              </a:rPr>
              <a:t>Chart Layouts </a:t>
            </a:r>
            <a:r>
              <a:rPr lang="en-US" sz="1200" b="0" i="0" u="none" strike="noStrike" kern="1200" baseline="0" dirty="0">
                <a:solidFill>
                  <a:schemeClr val="tx1"/>
                </a:solidFill>
                <a:latin typeface="+mn-lt"/>
                <a:ea typeface="+mn-ea"/>
                <a:cs typeface="+mn-cs"/>
              </a:rPr>
              <a:t>group</a:t>
            </a:r>
          </a:p>
          <a:p>
            <a:r>
              <a:rPr lang="en-US" sz="1200" b="0" i="0" u="none" strike="noStrike" kern="1200" baseline="0" dirty="0">
                <a:solidFill>
                  <a:schemeClr val="tx1"/>
                </a:solidFill>
                <a:latin typeface="+mn-lt"/>
                <a:ea typeface="+mn-ea"/>
                <a:cs typeface="+mn-cs"/>
              </a:rPr>
              <a:t>		Select </a:t>
            </a:r>
            <a:r>
              <a:rPr lang="en-US" sz="1200" b="1" i="0" u="none" strike="noStrike" kern="1200" baseline="0" dirty="0">
                <a:solidFill>
                  <a:schemeClr val="tx1"/>
                </a:solidFill>
                <a:latin typeface="+mn-lt"/>
                <a:ea typeface="+mn-ea"/>
                <a:cs typeface="+mn-cs"/>
              </a:rPr>
              <a:t>Axis Title</a:t>
            </a:r>
            <a:r>
              <a:rPr lang="en-US" sz="1200" b="0" i="0" u="none" strike="noStrike" kern="1200" baseline="0" dirty="0">
                <a:solidFill>
                  <a:schemeClr val="tx1"/>
                </a:solidFill>
                <a:latin typeface="+mn-lt"/>
                <a:ea typeface="+mn-ea"/>
                <a:cs typeface="+mn-cs"/>
              </a:rPr>
              <a:t>, and click </a:t>
            </a:r>
            <a:r>
              <a:rPr lang="en-US" sz="1200" b="1" i="0" u="none" strike="noStrike" kern="1200" baseline="0" dirty="0">
                <a:solidFill>
                  <a:schemeClr val="tx1"/>
                </a:solidFill>
                <a:latin typeface="+mn-lt"/>
                <a:ea typeface="+mn-ea"/>
                <a:cs typeface="+mn-cs"/>
              </a:rPr>
              <a:t>Primary Vertical</a:t>
            </a:r>
          </a:p>
          <a:p>
            <a:r>
              <a:rPr lang="en-US" sz="1200" b="0" i="0" u="none" strike="noStrike" kern="1200" baseline="0" dirty="0">
                <a:solidFill>
                  <a:schemeClr val="tx1"/>
                </a:solidFill>
                <a:latin typeface="+mn-lt"/>
                <a:ea typeface="+mn-ea"/>
                <a:cs typeface="+mn-cs"/>
              </a:rPr>
              <a:t>		Click on the text box under the horizontal axis, and replace “Axis</a:t>
            </a:r>
          </a:p>
          <a:p>
            <a:r>
              <a:rPr lang="en-US" sz="1200" b="0" i="0" u="none" strike="noStrike" kern="1200" baseline="0" dirty="0">
                <a:solidFill>
                  <a:schemeClr val="tx1"/>
                </a:solidFill>
                <a:latin typeface="+mn-lt"/>
                <a:ea typeface="+mn-ea"/>
                <a:cs typeface="+mn-cs"/>
              </a:rPr>
              <a:t>		Title” with </a:t>
            </a:r>
            <a:r>
              <a:rPr lang="en-US" sz="1200" b="0" i="1" u="none" strike="noStrike" kern="1200" baseline="0" dirty="0">
                <a:solidFill>
                  <a:schemeClr val="tx1"/>
                </a:solidFill>
                <a:latin typeface="+mn-lt"/>
                <a:ea typeface="+mn-ea"/>
                <a:cs typeface="+mn-cs"/>
              </a:rPr>
              <a:t>number of Commercials</a:t>
            </a:r>
          </a:p>
          <a:p>
            <a:r>
              <a:rPr lang="en-US" sz="1200" b="0" i="0" u="none" strike="noStrike" kern="1200" baseline="0" dirty="0">
                <a:solidFill>
                  <a:schemeClr val="tx1"/>
                </a:solidFill>
                <a:latin typeface="+mn-lt"/>
                <a:ea typeface="+mn-ea"/>
                <a:cs typeface="+mn-cs"/>
              </a:rPr>
              <a:t>	Step 8:</a:t>
            </a:r>
            <a:r>
              <a:rPr lang="en-US" sz="1200" b="1"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Click </a:t>
            </a:r>
            <a:r>
              <a:rPr lang="en-US" sz="1200" b="1" i="0" u="none" strike="noStrike" kern="1200" baseline="0" dirty="0">
                <a:solidFill>
                  <a:schemeClr val="tx1"/>
                </a:solidFill>
                <a:latin typeface="+mn-lt"/>
                <a:ea typeface="+mn-ea"/>
                <a:cs typeface="+mn-cs"/>
              </a:rPr>
              <a:t>Add Chart Element </a:t>
            </a:r>
            <a:r>
              <a:rPr lang="en-US" sz="1200" b="0" i="0" u="none" strike="noStrike" kern="1200" baseline="0" dirty="0">
                <a:solidFill>
                  <a:schemeClr val="tx1"/>
                </a:solidFill>
                <a:latin typeface="+mn-lt"/>
                <a:ea typeface="+mn-ea"/>
                <a:cs typeface="+mn-cs"/>
              </a:rPr>
              <a:t>in the </a:t>
            </a:r>
            <a:r>
              <a:rPr lang="en-US" sz="1200" b="1" i="0" u="none" strike="noStrike" kern="1200" baseline="0" dirty="0">
                <a:solidFill>
                  <a:schemeClr val="tx1"/>
                </a:solidFill>
                <a:latin typeface="+mn-lt"/>
                <a:ea typeface="+mn-ea"/>
                <a:cs typeface="+mn-cs"/>
              </a:rPr>
              <a:t>Chart Layouts </a:t>
            </a:r>
            <a:r>
              <a:rPr lang="en-US" sz="1200" b="0" i="0" u="none" strike="noStrike" kern="1200" baseline="0" dirty="0">
                <a:solidFill>
                  <a:schemeClr val="tx1"/>
                </a:solidFill>
                <a:latin typeface="+mn-lt"/>
                <a:ea typeface="+mn-ea"/>
                <a:cs typeface="+mn-cs"/>
              </a:rPr>
              <a:t>group</a:t>
            </a:r>
          </a:p>
          <a:p>
            <a:r>
              <a:rPr lang="en-US" sz="1200" b="0" i="0" u="none" strike="noStrike" kern="1200" baseline="0" dirty="0">
                <a:solidFill>
                  <a:schemeClr val="tx1"/>
                </a:solidFill>
                <a:latin typeface="+mn-lt"/>
                <a:ea typeface="+mn-ea"/>
                <a:cs typeface="+mn-cs"/>
              </a:rPr>
              <a:t>		Select </a:t>
            </a:r>
            <a:r>
              <a:rPr lang="en-US" sz="1200" b="1" i="0" u="none" strike="noStrike" kern="1200" baseline="0" dirty="0">
                <a:solidFill>
                  <a:schemeClr val="tx1"/>
                </a:solidFill>
                <a:latin typeface="+mn-lt"/>
                <a:ea typeface="+mn-ea"/>
                <a:cs typeface="+mn-cs"/>
              </a:rPr>
              <a:t>Axis Title, </a:t>
            </a:r>
            <a:r>
              <a:rPr lang="en-US" sz="1200" b="0" i="0" u="none" strike="noStrike" kern="1200" baseline="0" dirty="0">
                <a:solidFill>
                  <a:schemeClr val="tx1"/>
                </a:solidFill>
                <a:latin typeface="+mn-lt"/>
                <a:ea typeface="+mn-ea"/>
                <a:cs typeface="+mn-cs"/>
              </a:rPr>
              <a:t>and click </a:t>
            </a:r>
            <a:r>
              <a:rPr lang="en-US" sz="1200" b="1" i="0" u="none" strike="noStrike" kern="1200" baseline="0" dirty="0">
                <a:solidFill>
                  <a:schemeClr val="tx1"/>
                </a:solidFill>
                <a:latin typeface="+mn-lt"/>
                <a:ea typeface="+mn-ea"/>
                <a:cs typeface="+mn-cs"/>
              </a:rPr>
              <a:t>Primary Horizontal</a:t>
            </a:r>
          </a:p>
          <a:p>
            <a:r>
              <a:rPr lang="en-US" sz="1200" b="0" i="0" u="none" strike="noStrike" kern="1200" baseline="0" dirty="0">
                <a:solidFill>
                  <a:schemeClr val="tx1"/>
                </a:solidFill>
                <a:latin typeface="+mn-lt"/>
                <a:ea typeface="+mn-ea"/>
                <a:cs typeface="+mn-cs"/>
              </a:rPr>
              <a:t>		Click on the text box next to the vertical axis, and replace “Axis Title” with </a:t>
            </a:r>
            <a:r>
              <a:rPr lang="en-US" sz="1200" b="0" i="1" u="none" strike="noStrike" kern="1200" baseline="0" dirty="0">
                <a:solidFill>
                  <a:schemeClr val="tx1"/>
                </a:solidFill>
                <a:latin typeface="+mn-lt"/>
                <a:ea typeface="+mn-ea"/>
                <a:cs typeface="+mn-cs"/>
              </a:rPr>
              <a:t>Sales ($100s)</a:t>
            </a:r>
          </a:p>
          <a:p>
            <a:r>
              <a:rPr lang="en-US" sz="1200" b="0" i="0" u="none" strike="noStrike" kern="1200" baseline="0" dirty="0">
                <a:solidFill>
                  <a:schemeClr val="tx1"/>
                </a:solidFill>
                <a:latin typeface="+mn-lt"/>
                <a:ea typeface="+mn-ea"/>
                <a:cs typeface="+mn-cs"/>
              </a:rPr>
              <a:t>	Step 9:</a:t>
            </a:r>
            <a:r>
              <a:rPr lang="en-US" sz="1200" b="1"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Right-click on the one of the horizontal grid lines in the body of the chart, and click </a:t>
            </a:r>
            <a:r>
              <a:rPr lang="en-US" sz="1200" b="1" i="0" u="none" strike="noStrike" kern="1200" baseline="0" dirty="0">
                <a:solidFill>
                  <a:schemeClr val="tx1"/>
                </a:solidFill>
                <a:latin typeface="+mn-lt"/>
                <a:ea typeface="+mn-ea"/>
                <a:cs typeface="+mn-cs"/>
              </a:rPr>
              <a:t>Delete</a:t>
            </a:r>
          </a:p>
          <a:p>
            <a:r>
              <a:rPr lang="en-US" sz="1200" b="0" i="0" u="none" strike="noStrike" kern="1200" baseline="0" dirty="0">
                <a:solidFill>
                  <a:schemeClr val="tx1"/>
                </a:solidFill>
                <a:latin typeface="+mn-lt"/>
                <a:ea typeface="+mn-ea"/>
                <a:cs typeface="+mn-cs"/>
              </a:rPr>
              <a:t>	Step 10:</a:t>
            </a:r>
            <a:r>
              <a:rPr lang="en-US" sz="1200" b="1"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Right-click on the one of the vertical grid lines in the body of the chart, and click </a:t>
            </a:r>
            <a:r>
              <a:rPr lang="en-US" sz="1200" b="1" i="0" u="none" strike="noStrike" kern="1200" baseline="0" dirty="0">
                <a:solidFill>
                  <a:schemeClr val="tx1"/>
                </a:solidFill>
                <a:latin typeface="+mn-lt"/>
                <a:ea typeface="+mn-ea"/>
                <a:cs typeface="+mn-cs"/>
              </a:rPr>
              <a:t>Delete</a:t>
            </a:r>
          </a:p>
          <a:p>
            <a:endParaRPr lang="en-US" sz="1200" b="1" i="0" u="none" strike="noStrike" kern="1200" baseline="0" dirty="0">
              <a:solidFill>
                <a:schemeClr val="tx1"/>
              </a:solidFill>
              <a:latin typeface="+mn-lt"/>
              <a:ea typeface="+mn-ea"/>
              <a:cs typeface="+mn-cs"/>
            </a:endParaRP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To add a linear trendline using Excel, we use the following steps:</a:t>
            </a:r>
          </a:p>
          <a:p>
            <a:r>
              <a:rPr lang="en-US" sz="1200" b="0" i="0" u="none" strike="noStrike" kern="1200" baseline="0" dirty="0">
                <a:solidFill>
                  <a:schemeClr val="tx1"/>
                </a:solidFill>
                <a:latin typeface="+mn-lt"/>
                <a:ea typeface="+mn-ea"/>
                <a:cs typeface="+mn-cs"/>
              </a:rPr>
              <a:t>	Step 1:</a:t>
            </a:r>
            <a:r>
              <a:rPr lang="en-US" sz="1200" b="1"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Right-click on one of the data points in the scatter chart, and select </a:t>
            </a:r>
            <a:r>
              <a:rPr lang="en-US" sz="1200" b="1" i="0" u="none" strike="noStrike" kern="1200" baseline="0" dirty="0">
                <a:solidFill>
                  <a:schemeClr val="tx1"/>
                </a:solidFill>
                <a:latin typeface="+mn-lt"/>
                <a:ea typeface="+mn-ea"/>
                <a:cs typeface="+mn-cs"/>
              </a:rPr>
              <a:t>Add Trendline…</a:t>
            </a:r>
          </a:p>
          <a:p>
            <a:r>
              <a:rPr lang="en-US" sz="1200" b="0" i="0" u="none" strike="noStrike" kern="1200" baseline="0" dirty="0">
                <a:solidFill>
                  <a:schemeClr val="tx1"/>
                </a:solidFill>
                <a:latin typeface="+mn-lt"/>
                <a:ea typeface="+mn-ea"/>
                <a:cs typeface="+mn-cs"/>
              </a:rPr>
              <a:t>	Step 2:</a:t>
            </a:r>
            <a:r>
              <a:rPr lang="en-US" sz="1200" b="1"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When the </a:t>
            </a:r>
            <a:r>
              <a:rPr lang="en-US" sz="1200" b="1" i="0" u="none" strike="noStrike" kern="1200" baseline="0" dirty="0">
                <a:solidFill>
                  <a:schemeClr val="tx1"/>
                </a:solidFill>
                <a:latin typeface="+mn-lt"/>
                <a:ea typeface="+mn-ea"/>
                <a:cs typeface="+mn-cs"/>
              </a:rPr>
              <a:t>Format Trendline </a:t>
            </a:r>
            <a:r>
              <a:rPr lang="en-US" sz="1200" b="0" i="0" u="none" strike="noStrike" kern="1200" baseline="0" dirty="0">
                <a:solidFill>
                  <a:schemeClr val="tx1"/>
                </a:solidFill>
                <a:latin typeface="+mn-lt"/>
                <a:ea typeface="+mn-ea"/>
                <a:cs typeface="+mn-cs"/>
              </a:rPr>
              <a:t>task pane appears, select </a:t>
            </a:r>
            <a:r>
              <a:rPr lang="en-US" sz="1200" b="1" i="0" u="none" strike="noStrike" kern="1200" baseline="0" dirty="0">
                <a:solidFill>
                  <a:schemeClr val="tx1"/>
                </a:solidFill>
                <a:latin typeface="+mn-lt"/>
                <a:ea typeface="+mn-ea"/>
                <a:cs typeface="+mn-cs"/>
              </a:rPr>
              <a:t>Linear </a:t>
            </a:r>
            <a:r>
              <a:rPr lang="en-US" sz="1200" b="0" i="0" u="none" strike="noStrike" kern="1200" baseline="0" dirty="0">
                <a:solidFill>
                  <a:schemeClr val="tx1"/>
                </a:solidFill>
                <a:latin typeface="+mn-lt"/>
                <a:ea typeface="+mn-ea"/>
                <a:cs typeface="+mn-cs"/>
              </a:rPr>
              <a:t>under </a:t>
            </a:r>
            <a:r>
              <a:rPr lang="en-US" sz="1200" b="1" i="0" u="none" strike="noStrike" kern="1200" baseline="0" dirty="0">
                <a:solidFill>
                  <a:schemeClr val="tx1"/>
                </a:solidFill>
                <a:latin typeface="+mn-lt"/>
                <a:ea typeface="+mn-ea"/>
                <a:cs typeface="+mn-cs"/>
              </a:rPr>
              <a:t>TRENDLINE OPTIONS</a:t>
            </a:r>
            <a:endParaRPr lang="en-US" sz="1200" b="0" i="0" u="none" strike="noStrike" kern="1200" baseline="0" dirty="0">
              <a:solidFill>
                <a:schemeClr val="tx1"/>
              </a:solidFill>
              <a:latin typeface="+mn-lt"/>
              <a:ea typeface="+mn-ea"/>
              <a:cs typeface="+mn-cs"/>
            </a:endParaRPr>
          </a:p>
          <a:p>
            <a:endParaRPr lang="en-US" sz="1200" b="0" i="0" u="none" strike="noStrike" kern="1200" baseline="0" dirty="0">
              <a:solidFill>
                <a:schemeClr val="tx1"/>
              </a:solidFill>
              <a:latin typeface="+mn-lt"/>
              <a:ea typeface="+mn-ea"/>
              <a:cs typeface="+mn-cs"/>
            </a:endParaRP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p:txBody>
      </p:sp>
      <p:sp>
        <p:nvSpPr>
          <p:cNvPr id="4" name="Slide Number Placeholder 3"/>
          <p:cNvSpPr>
            <a:spLocks noGrp="1"/>
          </p:cNvSpPr>
          <p:nvPr>
            <p:ph type="sldNum" sz="quarter" idx="10"/>
          </p:nvPr>
        </p:nvSpPr>
        <p:spPr/>
        <p:txBody>
          <a:bodyPr/>
          <a:lstStyle/>
          <a:p>
            <a:fld id="{54F60B61-172D-4509-B931-6E88C4E54591}" type="slidenum">
              <a:rPr lang="en-US" smtClean="0"/>
              <a:t>28</a:t>
            </a:fld>
            <a:endParaRPr lang="en-US" dirty="0"/>
          </a:p>
        </p:txBody>
      </p:sp>
    </p:spTree>
    <p:extLst>
      <p:ext uri="{BB962C8B-B14F-4D97-AF65-F5344CB8AC3E}">
        <p14:creationId xmlns:p14="http://schemas.microsoft.com/office/powerpoint/2010/main" val="116257275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The number of commercials (</a:t>
            </a:r>
            <a:r>
              <a:rPr lang="en-US" sz="1200" b="0" i="1" u="none" strike="noStrike" kern="1200" baseline="0" dirty="0">
                <a:solidFill>
                  <a:schemeClr val="tx1"/>
                </a:solidFill>
                <a:latin typeface="+mn-lt"/>
                <a:ea typeface="+mn-ea"/>
                <a:cs typeface="+mn-cs"/>
              </a:rPr>
              <a:t>x</a:t>
            </a:r>
            <a:r>
              <a:rPr lang="en-US" sz="1200" b="0" i="0" u="none" strike="noStrike" kern="1200" baseline="0" dirty="0">
                <a:solidFill>
                  <a:schemeClr val="tx1"/>
                </a:solidFill>
                <a:latin typeface="+mn-lt"/>
                <a:ea typeface="+mn-ea"/>
                <a:cs typeface="+mn-cs"/>
              </a:rPr>
              <a:t>) is shown on the horizontal axis, and sales (</a:t>
            </a:r>
            <a:r>
              <a:rPr lang="en-US" sz="1200" b="0" i="1" u="none" strike="noStrike" kern="1200" baseline="0" dirty="0">
                <a:solidFill>
                  <a:schemeClr val="tx1"/>
                </a:solidFill>
                <a:latin typeface="+mn-lt"/>
                <a:ea typeface="+mn-ea"/>
                <a:cs typeface="+mn-cs"/>
              </a:rPr>
              <a:t>y</a:t>
            </a:r>
            <a:r>
              <a:rPr lang="en-US" sz="1200" b="0" i="0" u="none" strike="noStrike" kern="1200" baseline="0" dirty="0">
                <a:solidFill>
                  <a:schemeClr val="tx1"/>
                </a:solidFill>
                <a:latin typeface="+mn-lt"/>
                <a:ea typeface="+mn-ea"/>
                <a:cs typeface="+mn-cs"/>
              </a:rPr>
              <a:t>) are shown on the vertical axis. </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For week 1, </a:t>
            </a:r>
            <a:r>
              <a:rPr lang="en-US" sz="1200" b="0" i="1" u="none" strike="noStrike" kern="1200" baseline="0" dirty="0">
                <a:solidFill>
                  <a:schemeClr val="tx1"/>
                </a:solidFill>
                <a:latin typeface="+mn-lt"/>
                <a:ea typeface="+mn-ea"/>
                <a:cs typeface="+mn-cs"/>
              </a:rPr>
              <a:t>x </a:t>
            </a:r>
            <a:r>
              <a:rPr lang="en-US" sz="1200" b="0" i="0" u="none" strike="noStrike" kern="1200" baseline="0" dirty="0">
                <a:solidFill>
                  <a:schemeClr val="tx1"/>
                </a:solidFill>
                <a:latin typeface="+mn-lt"/>
                <a:ea typeface="+mn-ea"/>
                <a:cs typeface="+mn-cs"/>
              </a:rPr>
              <a:t>= 2 and </a:t>
            </a:r>
            <a:r>
              <a:rPr lang="en-US" sz="1200" b="0" i="1" u="none" strike="noStrike" kern="1200" baseline="0" dirty="0">
                <a:solidFill>
                  <a:schemeClr val="tx1"/>
                </a:solidFill>
                <a:latin typeface="+mn-lt"/>
                <a:ea typeface="+mn-ea"/>
                <a:cs typeface="+mn-cs"/>
              </a:rPr>
              <a:t>y </a:t>
            </a:r>
            <a:r>
              <a:rPr lang="en-US" sz="1200" b="0" i="0" u="none" strike="noStrike" kern="1200" baseline="0" dirty="0">
                <a:solidFill>
                  <a:schemeClr val="tx1"/>
                </a:solidFill>
                <a:latin typeface="+mn-lt"/>
                <a:ea typeface="+mn-ea"/>
                <a:cs typeface="+mn-cs"/>
              </a:rPr>
              <a:t>= 50. A point is plotted on the scatter chart at those coordinates; similar points are plotted for the other nine weeks. </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Note that during two of the weeks, one commercial was shown, during two of the weeks, two commercials were shown, and so on.</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The completed scatter chart in Figure 3.14 indicates a positive linear relationship (or positive correlation) between the number of commercials and sales: higher sales are associated with a higher number of commercials. </a:t>
            </a:r>
          </a:p>
        </p:txBody>
      </p:sp>
      <p:sp>
        <p:nvSpPr>
          <p:cNvPr id="4" name="Slide Number Placeholder 3"/>
          <p:cNvSpPr>
            <a:spLocks noGrp="1"/>
          </p:cNvSpPr>
          <p:nvPr>
            <p:ph type="sldNum" sz="quarter" idx="10"/>
          </p:nvPr>
        </p:nvSpPr>
        <p:spPr/>
        <p:txBody>
          <a:bodyPr/>
          <a:lstStyle/>
          <a:p>
            <a:fld id="{54F60B61-172D-4509-B931-6E88C4E54591}" type="slidenum">
              <a:rPr lang="en-US" smtClean="0"/>
              <a:t>29</a:t>
            </a:fld>
            <a:endParaRPr lang="en-US" dirty="0"/>
          </a:p>
        </p:txBody>
      </p:sp>
    </p:spTree>
    <p:extLst>
      <p:ext uri="{BB962C8B-B14F-4D97-AF65-F5344CB8AC3E}">
        <p14:creationId xmlns:p14="http://schemas.microsoft.com/office/powerpoint/2010/main" val="116257275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kern="1200" baseline="0" dirty="0">
                <a:solidFill>
                  <a:schemeClr val="tx1"/>
                </a:solidFill>
                <a:latin typeface="+mn-lt"/>
                <a:ea typeface="+mn-ea"/>
                <a:cs typeface="+mn-cs"/>
              </a:rPr>
              <a:t>Table 3.9 contains total sales amounts (in $100s) for air compressors during each month in the most recent calendar year. To create the line chart to this data, the steps are as follows:</a:t>
            </a:r>
          </a:p>
          <a:p>
            <a:pPr marL="6286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kern="1200" baseline="0" dirty="0">
                <a:solidFill>
                  <a:schemeClr val="tx1"/>
                </a:solidFill>
                <a:latin typeface="+mn-lt"/>
                <a:ea typeface="+mn-ea"/>
                <a:cs typeface="+mn-cs"/>
              </a:rPr>
              <a:t>Copy the data in the file </a:t>
            </a:r>
            <a:r>
              <a:rPr lang="en-US" sz="1200" b="0" i="1" u="none" strike="noStrike" kern="1200" baseline="0" dirty="0">
                <a:solidFill>
                  <a:schemeClr val="tx1"/>
                </a:solidFill>
                <a:latin typeface="+mn-lt"/>
                <a:ea typeface="+mn-ea"/>
                <a:cs typeface="+mn-cs"/>
              </a:rPr>
              <a:t>Kirkland </a:t>
            </a:r>
            <a:r>
              <a:rPr lang="en-US" sz="1200" b="0" i="0" u="none" strike="noStrike" kern="1200" baseline="0" dirty="0">
                <a:solidFill>
                  <a:schemeClr val="tx1"/>
                </a:solidFill>
                <a:latin typeface="+mn-lt"/>
                <a:ea typeface="+mn-ea"/>
                <a:cs typeface="+mn-cs"/>
              </a:rPr>
              <a:t>to a new excel worksheet in columns A and B; rows 1 through 13.</a:t>
            </a:r>
          </a:p>
          <a:p>
            <a:r>
              <a:rPr lang="en-US" sz="1200" b="0" i="0" u="none" strike="noStrike" kern="1200" baseline="0" dirty="0">
                <a:solidFill>
                  <a:schemeClr val="tx1"/>
                </a:solidFill>
                <a:latin typeface="+mn-lt"/>
                <a:ea typeface="+mn-ea"/>
                <a:cs typeface="+mn-cs"/>
              </a:rPr>
              <a:t>	Step 1: Select cells A2:B13</a:t>
            </a:r>
          </a:p>
          <a:p>
            <a:r>
              <a:rPr lang="en-US" sz="1200" b="0" i="0" u="none" strike="noStrike" kern="1200" baseline="0" dirty="0">
                <a:solidFill>
                  <a:schemeClr val="tx1"/>
                </a:solidFill>
                <a:latin typeface="+mn-lt"/>
                <a:ea typeface="+mn-ea"/>
                <a:cs typeface="+mn-cs"/>
              </a:rPr>
              <a:t>	Step 2:</a:t>
            </a:r>
            <a:r>
              <a:rPr lang="en-US" sz="1200" b="1"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Click the </a:t>
            </a:r>
            <a:r>
              <a:rPr lang="en-US" sz="1200" b="1" i="0" u="none" strike="noStrike" kern="1200" baseline="0" dirty="0">
                <a:solidFill>
                  <a:schemeClr val="tx1"/>
                </a:solidFill>
                <a:latin typeface="+mn-lt"/>
                <a:ea typeface="+mn-ea"/>
                <a:cs typeface="+mn-cs"/>
              </a:rPr>
              <a:t>INSERT </a:t>
            </a:r>
            <a:r>
              <a:rPr lang="en-US" sz="1200" b="0" i="0" u="none" strike="noStrike" kern="1200" baseline="0" dirty="0">
                <a:solidFill>
                  <a:schemeClr val="tx1"/>
                </a:solidFill>
                <a:latin typeface="+mn-lt"/>
                <a:ea typeface="+mn-ea"/>
                <a:cs typeface="+mn-cs"/>
              </a:rPr>
              <a:t>tab on the Ribbon</a:t>
            </a:r>
          </a:p>
          <a:p>
            <a:r>
              <a:rPr lang="en-US" sz="1200" b="0" i="0" u="none" strike="noStrike" kern="1200" baseline="0" dirty="0">
                <a:solidFill>
                  <a:schemeClr val="tx1"/>
                </a:solidFill>
                <a:latin typeface="+mn-lt"/>
                <a:ea typeface="+mn-ea"/>
                <a:cs typeface="+mn-cs"/>
              </a:rPr>
              <a:t>	Step 3:</a:t>
            </a:r>
            <a:r>
              <a:rPr lang="en-US" sz="1200" b="1"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Click the </a:t>
            </a:r>
            <a:r>
              <a:rPr lang="en-US" sz="1200" b="1" i="0" u="none" strike="noStrike" kern="1200" baseline="0" dirty="0">
                <a:solidFill>
                  <a:schemeClr val="tx1"/>
                </a:solidFill>
                <a:latin typeface="+mn-lt"/>
                <a:ea typeface="+mn-ea"/>
                <a:cs typeface="+mn-cs"/>
              </a:rPr>
              <a:t>Insert Line Chart </a:t>
            </a:r>
            <a:r>
              <a:rPr lang="en-US" sz="1200" b="0" i="0" u="none" strike="noStrike" kern="1200" baseline="0" dirty="0">
                <a:solidFill>
                  <a:schemeClr val="tx1"/>
                </a:solidFill>
                <a:latin typeface="+mn-lt"/>
                <a:ea typeface="+mn-ea"/>
                <a:cs typeface="+mn-cs"/>
              </a:rPr>
              <a:t>button in the </a:t>
            </a:r>
            <a:r>
              <a:rPr lang="en-US" sz="1200" b="1" i="0" u="none" strike="noStrike" kern="1200" baseline="0" dirty="0">
                <a:solidFill>
                  <a:schemeClr val="tx1"/>
                </a:solidFill>
                <a:latin typeface="+mn-lt"/>
                <a:ea typeface="+mn-ea"/>
                <a:cs typeface="+mn-cs"/>
              </a:rPr>
              <a:t>Charts </a:t>
            </a:r>
            <a:r>
              <a:rPr lang="en-US" sz="1200" b="0" i="0" u="none" strike="noStrike" kern="1200" baseline="0" dirty="0">
                <a:solidFill>
                  <a:schemeClr val="tx1"/>
                </a:solidFill>
                <a:latin typeface="+mn-lt"/>
                <a:ea typeface="+mn-ea"/>
                <a:cs typeface="+mn-cs"/>
              </a:rPr>
              <a:t>group</a:t>
            </a:r>
          </a:p>
          <a:p>
            <a:r>
              <a:rPr lang="en-US" sz="1200" b="0" i="0" u="none" strike="noStrike" kern="1200" baseline="0" dirty="0">
                <a:solidFill>
                  <a:schemeClr val="tx1"/>
                </a:solidFill>
                <a:latin typeface="+mn-lt"/>
                <a:ea typeface="+mn-ea"/>
                <a:cs typeface="+mn-cs"/>
              </a:rPr>
              <a:t>	Step 4:</a:t>
            </a:r>
            <a:r>
              <a:rPr lang="en-US" sz="1200" b="1"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When the list of line chart subtypes appears, click the </a:t>
            </a:r>
            <a:r>
              <a:rPr lang="en-US" sz="1200" b="1" i="0" u="none" strike="noStrike" kern="1200" baseline="0" dirty="0">
                <a:solidFill>
                  <a:schemeClr val="tx1"/>
                </a:solidFill>
                <a:latin typeface="+mn-lt"/>
                <a:ea typeface="+mn-ea"/>
                <a:cs typeface="+mn-cs"/>
              </a:rPr>
              <a:t>Line with Markers </a:t>
            </a:r>
            <a:r>
              <a:rPr lang="en-US" sz="1200" b="0" i="0" u="none" strike="noStrike" kern="1200" baseline="0" dirty="0">
                <a:solidFill>
                  <a:schemeClr val="tx1"/>
                </a:solidFill>
                <a:latin typeface="+mn-lt"/>
                <a:ea typeface="+mn-ea"/>
                <a:cs typeface="+mn-cs"/>
              </a:rPr>
              <a:t>button under </a:t>
            </a:r>
            <a:r>
              <a:rPr lang="en-US" sz="1200" b="1" i="0" u="none" strike="noStrike" kern="1200" baseline="0" dirty="0">
                <a:solidFill>
                  <a:schemeClr val="tx1"/>
                </a:solidFill>
                <a:latin typeface="+mn-lt"/>
                <a:ea typeface="+mn-ea"/>
                <a:cs typeface="+mn-cs"/>
              </a:rPr>
              <a:t>2-D Line</a:t>
            </a:r>
          </a:p>
          <a:p>
            <a:r>
              <a:rPr lang="en-US" sz="1200" b="0" i="0" u="none" strike="noStrike" kern="1200" baseline="0" dirty="0">
                <a:solidFill>
                  <a:schemeClr val="tx1"/>
                </a:solidFill>
                <a:latin typeface="+mn-lt"/>
                <a:ea typeface="+mn-ea"/>
                <a:cs typeface="+mn-cs"/>
              </a:rPr>
              <a:t>		This creates a line chart for sales with a basic layout and minimum formatting</a:t>
            </a:r>
          </a:p>
          <a:p>
            <a:r>
              <a:rPr lang="en-US" sz="1200" b="0" i="0" u="none" strike="noStrike" kern="1200" baseline="0" dirty="0">
                <a:solidFill>
                  <a:schemeClr val="tx1"/>
                </a:solidFill>
                <a:latin typeface="+mn-lt"/>
                <a:ea typeface="+mn-ea"/>
                <a:cs typeface="+mn-cs"/>
              </a:rPr>
              <a:t>	Step 5:</a:t>
            </a:r>
            <a:r>
              <a:rPr lang="en-US" sz="1200" b="1"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Select the line chart that was just created to reveal the </a:t>
            </a:r>
            <a:r>
              <a:rPr lang="en-US" sz="1200" b="1" i="0" u="none" strike="noStrike" kern="1200" baseline="0" dirty="0">
                <a:solidFill>
                  <a:schemeClr val="tx1"/>
                </a:solidFill>
                <a:latin typeface="+mn-lt"/>
                <a:ea typeface="+mn-ea"/>
                <a:cs typeface="+mn-cs"/>
              </a:rPr>
              <a:t>CHART TOOLS </a:t>
            </a:r>
            <a:r>
              <a:rPr lang="en-US" sz="1200" b="0" i="0" u="none" strike="noStrike" kern="1200" baseline="0" dirty="0">
                <a:solidFill>
                  <a:schemeClr val="tx1"/>
                </a:solidFill>
                <a:latin typeface="+mn-lt"/>
                <a:ea typeface="+mn-ea"/>
                <a:cs typeface="+mn-cs"/>
              </a:rPr>
              <a:t>Ribbon</a:t>
            </a:r>
          </a:p>
          <a:p>
            <a:r>
              <a:rPr lang="en-US" sz="1200" b="0" i="0" u="none" strike="noStrike" kern="1200" baseline="0" dirty="0">
                <a:solidFill>
                  <a:schemeClr val="tx1"/>
                </a:solidFill>
                <a:latin typeface="+mn-lt"/>
                <a:ea typeface="+mn-ea"/>
                <a:cs typeface="+mn-cs"/>
              </a:rPr>
              <a:t>		Click the </a:t>
            </a:r>
            <a:r>
              <a:rPr lang="en-US" sz="1200" b="1" i="0" u="none" strike="noStrike" kern="1200" baseline="0" dirty="0">
                <a:solidFill>
                  <a:schemeClr val="tx1"/>
                </a:solidFill>
                <a:latin typeface="+mn-lt"/>
                <a:ea typeface="+mn-ea"/>
                <a:cs typeface="+mn-cs"/>
              </a:rPr>
              <a:t>DESIGN </a:t>
            </a:r>
            <a:r>
              <a:rPr lang="en-US" sz="1200" b="0" i="0" u="none" strike="noStrike" kern="1200" baseline="0" dirty="0">
                <a:solidFill>
                  <a:schemeClr val="tx1"/>
                </a:solidFill>
                <a:latin typeface="+mn-lt"/>
                <a:ea typeface="+mn-ea"/>
                <a:cs typeface="+mn-cs"/>
              </a:rPr>
              <a:t>tab under the </a:t>
            </a:r>
            <a:r>
              <a:rPr lang="en-US" sz="1200" b="1" i="0" u="none" strike="noStrike" kern="1200" baseline="0" dirty="0">
                <a:solidFill>
                  <a:schemeClr val="tx1"/>
                </a:solidFill>
                <a:latin typeface="+mn-lt"/>
                <a:ea typeface="+mn-ea"/>
                <a:cs typeface="+mn-cs"/>
              </a:rPr>
              <a:t>CHART TOOLS </a:t>
            </a:r>
            <a:r>
              <a:rPr lang="en-US" sz="1200" b="0" i="0" u="none" strike="noStrike" kern="1200" baseline="0" dirty="0">
                <a:solidFill>
                  <a:schemeClr val="tx1"/>
                </a:solidFill>
                <a:latin typeface="+mn-lt"/>
                <a:ea typeface="+mn-ea"/>
                <a:cs typeface="+mn-cs"/>
              </a:rPr>
              <a:t>Ribbon</a:t>
            </a:r>
          </a:p>
          <a:p>
            <a:r>
              <a:rPr lang="en-US" sz="1200" b="0" i="0" u="none" strike="noStrike" kern="1200" baseline="0" dirty="0">
                <a:solidFill>
                  <a:schemeClr val="tx1"/>
                </a:solidFill>
                <a:latin typeface="+mn-lt"/>
                <a:ea typeface="+mn-ea"/>
                <a:cs typeface="+mn-cs"/>
              </a:rPr>
              <a:t>	Step 6:</a:t>
            </a:r>
            <a:r>
              <a:rPr lang="en-US" sz="1200" b="1"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Click </a:t>
            </a:r>
            <a:r>
              <a:rPr lang="en-US" sz="1200" b="1" i="0" u="none" strike="noStrike" kern="1200" baseline="0" dirty="0">
                <a:solidFill>
                  <a:schemeClr val="tx1"/>
                </a:solidFill>
                <a:latin typeface="+mn-lt"/>
                <a:ea typeface="+mn-ea"/>
                <a:cs typeface="+mn-cs"/>
              </a:rPr>
              <a:t>Add Chart Element </a:t>
            </a:r>
            <a:r>
              <a:rPr lang="en-US" sz="1200" b="0" i="0" u="none" strike="noStrike" kern="1200" baseline="0" dirty="0">
                <a:solidFill>
                  <a:schemeClr val="tx1"/>
                </a:solidFill>
                <a:latin typeface="+mn-lt"/>
                <a:ea typeface="+mn-ea"/>
                <a:cs typeface="+mn-cs"/>
              </a:rPr>
              <a:t>in the </a:t>
            </a:r>
            <a:r>
              <a:rPr lang="en-US" sz="1200" b="1" i="0" u="none" strike="noStrike" kern="1200" baseline="0" dirty="0">
                <a:solidFill>
                  <a:schemeClr val="tx1"/>
                </a:solidFill>
                <a:latin typeface="+mn-lt"/>
                <a:ea typeface="+mn-ea"/>
                <a:cs typeface="+mn-cs"/>
              </a:rPr>
              <a:t>Chart Layouts </a:t>
            </a:r>
            <a:r>
              <a:rPr lang="en-US" sz="1200" b="0" i="0" u="none" strike="noStrike" kern="1200" baseline="0" dirty="0">
                <a:solidFill>
                  <a:schemeClr val="tx1"/>
                </a:solidFill>
                <a:latin typeface="+mn-lt"/>
                <a:ea typeface="+mn-ea"/>
                <a:cs typeface="+mn-cs"/>
              </a:rPr>
              <a:t>group</a:t>
            </a:r>
          </a:p>
          <a:p>
            <a:r>
              <a:rPr lang="en-US" sz="1200" b="0" i="0" u="none" strike="noStrike" kern="1200" baseline="0" dirty="0">
                <a:solidFill>
                  <a:schemeClr val="tx1"/>
                </a:solidFill>
                <a:latin typeface="+mn-lt"/>
                <a:ea typeface="+mn-ea"/>
                <a:cs typeface="+mn-cs"/>
              </a:rPr>
              <a:t>		Select </a:t>
            </a:r>
            <a:r>
              <a:rPr lang="en-US" sz="1200" b="1" i="0" u="none" strike="noStrike" kern="1200" baseline="0" dirty="0">
                <a:solidFill>
                  <a:schemeClr val="tx1"/>
                </a:solidFill>
                <a:latin typeface="+mn-lt"/>
                <a:ea typeface="+mn-ea"/>
                <a:cs typeface="+mn-cs"/>
              </a:rPr>
              <a:t>Axis Title </a:t>
            </a:r>
            <a:r>
              <a:rPr lang="en-US" sz="1200" b="0" i="0" u="none" strike="noStrike" kern="1200" baseline="0" dirty="0">
                <a:solidFill>
                  <a:schemeClr val="tx1"/>
                </a:solidFill>
                <a:latin typeface="+mn-lt"/>
                <a:ea typeface="+mn-ea"/>
                <a:cs typeface="+mn-cs"/>
              </a:rPr>
              <a:t>from the drop-down menu</a:t>
            </a:r>
          </a:p>
          <a:p>
            <a:r>
              <a:rPr lang="en-US" sz="1200" b="0" i="0" u="none" strike="noStrike" kern="1200" baseline="0" dirty="0">
                <a:solidFill>
                  <a:schemeClr val="tx1"/>
                </a:solidFill>
                <a:latin typeface="+mn-lt"/>
                <a:ea typeface="+mn-ea"/>
                <a:cs typeface="+mn-cs"/>
              </a:rPr>
              <a:t>		Click </a:t>
            </a:r>
            <a:r>
              <a:rPr lang="en-US" sz="1200" b="1" i="0" u="none" strike="noStrike" kern="1200" baseline="0" dirty="0">
                <a:solidFill>
                  <a:schemeClr val="tx1"/>
                </a:solidFill>
                <a:latin typeface="+mn-lt"/>
                <a:ea typeface="+mn-ea"/>
                <a:cs typeface="+mn-cs"/>
              </a:rPr>
              <a:t>Primary Vertical</a:t>
            </a:r>
          </a:p>
          <a:p>
            <a:r>
              <a:rPr lang="en-US" sz="1200" b="0" i="0" u="none" strike="noStrike" kern="1200" baseline="0" dirty="0">
                <a:solidFill>
                  <a:schemeClr val="tx1"/>
                </a:solidFill>
                <a:latin typeface="+mn-lt"/>
                <a:ea typeface="+mn-ea"/>
                <a:cs typeface="+mn-cs"/>
              </a:rPr>
              <a:t>		Click on the text box next to the vertical axis, and replace “Axis Title” with </a:t>
            </a:r>
            <a:r>
              <a:rPr lang="en-US" sz="1200" b="0" i="1" u="none" strike="noStrike" kern="1200" baseline="0" dirty="0">
                <a:solidFill>
                  <a:schemeClr val="tx1"/>
                </a:solidFill>
                <a:latin typeface="+mn-lt"/>
                <a:ea typeface="+mn-ea"/>
                <a:cs typeface="+mn-cs"/>
              </a:rPr>
              <a:t>Sales ($100s)</a:t>
            </a:r>
          </a:p>
          <a:p>
            <a:r>
              <a:rPr lang="en-US" sz="1200" b="0" i="0" u="none" strike="noStrike" kern="1200" baseline="0" dirty="0">
                <a:solidFill>
                  <a:schemeClr val="tx1"/>
                </a:solidFill>
                <a:latin typeface="+mn-lt"/>
                <a:ea typeface="+mn-ea"/>
                <a:cs typeface="+mn-cs"/>
              </a:rPr>
              <a:t>	Step 7:</a:t>
            </a:r>
            <a:r>
              <a:rPr lang="en-US" sz="1200" b="1"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Click </a:t>
            </a:r>
            <a:r>
              <a:rPr lang="en-US" sz="1200" b="1" i="0" u="none" strike="noStrike" kern="1200" baseline="0" dirty="0">
                <a:solidFill>
                  <a:schemeClr val="tx1"/>
                </a:solidFill>
                <a:latin typeface="+mn-lt"/>
                <a:ea typeface="+mn-ea"/>
                <a:cs typeface="+mn-cs"/>
              </a:rPr>
              <a:t>Add Chart Element </a:t>
            </a:r>
            <a:r>
              <a:rPr lang="en-US" sz="1200" b="0" i="0" u="none" strike="noStrike" kern="1200" baseline="0" dirty="0">
                <a:solidFill>
                  <a:schemeClr val="tx1"/>
                </a:solidFill>
                <a:latin typeface="+mn-lt"/>
                <a:ea typeface="+mn-ea"/>
                <a:cs typeface="+mn-cs"/>
              </a:rPr>
              <a:t>in the </a:t>
            </a:r>
            <a:r>
              <a:rPr lang="en-US" sz="1200" b="1" i="0" u="none" strike="noStrike" kern="1200" baseline="0" dirty="0">
                <a:solidFill>
                  <a:schemeClr val="tx1"/>
                </a:solidFill>
                <a:latin typeface="+mn-lt"/>
                <a:ea typeface="+mn-ea"/>
                <a:cs typeface="+mn-cs"/>
              </a:rPr>
              <a:t>Chart Layouts </a:t>
            </a:r>
            <a:r>
              <a:rPr lang="en-US" sz="1200" b="0" i="0" u="none" strike="noStrike" kern="1200" baseline="0" dirty="0">
                <a:solidFill>
                  <a:schemeClr val="tx1"/>
                </a:solidFill>
                <a:latin typeface="+mn-lt"/>
                <a:ea typeface="+mn-ea"/>
                <a:cs typeface="+mn-cs"/>
              </a:rPr>
              <a:t>group</a:t>
            </a:r>
          </a:p>
          <a:p>
            <a:r>
              <a:rPr lang="en-US" sz="1200" b="0" i="0" u="none" strike="noStrike" kern="1200" baseline="0" dirty="0">
                <a:solidFill>
                  <a:schemeClr val="tx1"/>
                </a:solidFill>
                <a:latin typeface="+mn-lt"/>
                <a:ea typeface="+mn-ea"/>
                <a:cs typeface="+mn-cs"/>
              </a:rPr>
              <a:t>		Select </a:t>
            </a:r>
            <a:r>
              <a:rPr lang="en-US" sz="1200" b="1" i="0" u="none" strike="noStrike" kern="1200" baseline="0" dirty="0">
                <a:solidFill>
                  <a:schemeClr val="tx1"/>
                </a:solidFill>
                <a:latin typeface="+mn-lt"/>
                <a:ea typeface="+mn-ea"/>
                <a:cs typeface="+mn-cs"/>
              </a:rPr>
              <a:t>Chart Title </a:t>
            </a:r>
            <a:r>
              <a:rPr lang="en-US" sz="1200" b="0" i="0" u="none" strike="noStrike" kern="1200" baseline="0" dirty="0">
                <a:solidFill>
                  <a:schemeClr val="tx1"/>
                </a:solidFill>
                <a:latin typeface="+mn-lt"/>
                <a:ea typeface="+mn-ea"/>
                <a:cs typeface="+mn-cs"/>
              </a:rPr>
              <a:t>from the drop-down menu</a:t>
            </a:r>
          </a:p>
          <a:p>
            <a:r>
              <a:rPr lang="en-US" sz="1200" b="0" i="0" u="none" strike="noStrike" kern="1200" baseline="0" dirty="0">
                <a:solidFill>
                  <a:schemeClr val="tx1"/>
                </a:solidFill>
                <a:latin typeface="+mn-lt"/>
                <a:ea typeface="+mn-ea"/>
                <a:cs typeface="+mn-cs"/>
              </a:rPr>
              <a:t>		Click </a:t>
            </a:r>
            <a:r>
              <a:rPr lang="en-US" sz="1200" b="1" i="0" u="none" strike="noStrike" kern="1200" baseline="0" dirty="0">
                <a:solidFill>
                  <a:schemeClr val="tx1"/>
                </a:solidFill>
                <a:latin typeface="+mn-lt"/>
                <a:ea typeface="+mn-ea"/>
                <a:cs typeface="+mn-cs"/>
              </a:rPr>
              <a:t>Above Chart</a:t>
            </a:r>
          </a:p>
          <a:p>
            <a:r>
              <a:rPr lang="en-US" sz="1200" b="0" i="0" u="none" strike="noStrike" kern="1200" baseline="0" dirty="0">
                <a:solidFill>
                  <a:schemeClr val="tx1"/>
                </a:solidFill>
                <a:latin typeface="+mn-lt"/>
                <a:ea typeface="+mn-ea"/>
                <a:cs typeface="+mn-cs"/>
              </a:rPr>
              <a:t>		Click on the text box above the chart, and replace “Chart Title” with </a:t>
            </a:r>
            <a:r>
              <a:rPr lang="en-US" sz="1200" b="0" i="1" u="none" strike="noStrike" kern="1200" baseline="0" dirty="0">
                <a:solidFill>
                  <a:schemeClr val="tx1"/>
                </a:solidFill>
                <a:latin typeface="+mn-lt"/>
                <a:ea typeface="+mn-ea"/>
                <a:cs typeface="+mn-cs"/>
              </a:rPr>
              <a:t>line Chart for Monthly Sales data</a:t>
            </a:r>
          </a:p>
          <a:p>
            <a:r>
              <a:rPr lang="en-US" sz="1200" b="0" i="0" u="none" strike="noStrike" kern="1200" baseline="0" dirty="0">
                <a:solidFill>
                  <a:schemeClr val="tx1"/>
                </a:solidFill>
                <a:latin typeface="+mn-lt"/>
                <a:ea typeface="+mn-ea"/>
                <a:cs typeface="+mn-cs"/>
              </a:rPr>
              <a:t>	Step 8:</a:t>
            </a:r>
            <a:r>
              <a:rPr lang="en-US" sz="1200" b="1"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Right-click on one of the horizontal lines in the chart, and click </a:t>
            </a:r>
            <a:r>
              <a:rPr lang="en-US" sz="1200" b="1" i="0" u="none" strike="noStrike" kern="1200" baseline="0" dirty="0">
                <a:solidFill>
                  <a:schemeClr val="tx1"/>
                </a:solidFill>
                <a:latin typeface="+mn-lt"/>
                <a:ea typeface="+mn-ea"/>
                <a:cs typeface="+mn-cs"/>
              </a:rPr>
              <a:t>Delete</a:t>
            </a:r>
            <a:endParaRPr lang="en-US" sz="1200" b="0" i="0" u="none" strike="noStrike" kern="1200" baseline="0" dirty="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54F60B61-172D-4509-B931-6E88C4E54591}" type="slidenum">
              <a:rPr lang="en-US" smtClean="0"/>
              <a:t>30</a:t>
            </a:fld>
            <a:endParaRPr lang="en-US" dirty="0"/>
          </a:p>
        </p:txBody>
      </p:sp>
    </p:spTree>
    <p:extLst>
      <p:ext uri="{BB962C8B-B14F-4D97-AF65-F5344CB8AC3E}">
        <p14:creationId xmlns:p14="http://schemas.microsoft.com/office/powerpoint/2010/main" val="116257275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54F60B61-172D-4509-B931-6E88C4E54591}" type="slidenum">
              <a:rPr lang="en-US" smtClean="0"/>
              <a:t>31</a:t>
            </a:fld>
            <a:endParaRPr lang="en-US" dirty="0"/>
          </a:p>
        </p:txBody>
      </p:sp>
    </p:spTree>
    <p:extLst>
      <p:ext uri="{BB962C8B-B14F-4D97-AF65-F5344CB8AC3E}">
        <p14:creationId xmlns:p14="http://schemas.microsoft.com/office/powerpoint/2010/main" val="116257275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u="none" strike="noStrike" kern="1200" baseline="0" dirty="0">
              <a:solidFill>
                <a:schemeClr val="tx1"/>
              </a:solidFill>
              <a:latin typeface="+mn-lt"/>
              <a:ea typeface="+mn-ea"/>
              <a:cs typeface="+mn-cs"/>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u="none" strike="noStrike" kern="1200" baseline="0" dirty="0">
              <a:solidFill>
                <a:schemeClr val="tx1"/>
              </a:solidFill>
              <a:latin typeface="+mn-lt"/>
              <a:ea typeface="+mn-ea"/>
              <a:cs typeface="+mn-cs"/>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u="none" strike="noStrike" kern="1200" baseline="0" dirty="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54F60B61-172D-4509-B931-6E88C4E54591}" type="slidenum">
              <a:rPr lang="en-US" smtClean="0"/>
              <a:t>32</a:t>
            </a:fld>
            <a:endParaRPr lang="en-US" dirty="0"/>
          </a:p>
        </p:txBody>
      </p:sp>
    </p:spTree>
    <p:extLst>
      <p:ext uri="{BB962C8B-B14F-4D97-AF65-F5344CB8AC3E}">
        <p14:creationId xmlns:p14="http://schemas.microsoft.com/office/powerpoint/2010/main" val="116257275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We can create a line chart in Excel that shows sales in both regions, as in Figure 3.16, by following similar steps but selecting cells A2:C14 in the file </a:t>
            </a:r>
            <a:r>
              <a:rPr lang="en-US" sz="1200" b="0" i="1" u="none" strike="noStrike" kern="1200" baseline="0" dirty="0">
                <a:solidFill>
                  <a:schemeClr val="tx1"/>
                </a:solidFill>
                <a:latin typeface="+mn-lt"/>
                <a:ea typeface="+mn-ea"/>
                <a:cs typeface="+mn-cs"/>
              </a:rPr>
              <a:t>KirklandRegional </a:t>
            </a:r>
            <a:r>
              <a:rPr lang="en-US" sz="1200" b="0" i="0" u="none" strike="noStrike" kern="1200" baseline="0" dirty="0">
                <a:solidFill>
                  <a:schemeClr val="tx1"/>
                </a:solidFill>
                <a:latin typeface="+mn-lt"/>
                <a:ea typeface="+mn-ea"/>
                <a:cs typeface="+mn-cs"/>
              </a:rPr>
              <a:t>before creating the line chart.</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Sales in both the North and South regions seemed to follow the same increasing/decreasing pattern until October. </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Starting in October, sales in the North continued to decrease while sales in the South increased. </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We would probably want to investigate any changes that occurred in the North region around October.</a:t>
            </a:r>
          </a:p>
          <a:p>
            <a:pPr marL="171450" indent="-171450">
              <a:buFont typeface="Arial" panose="020B0604020202020204" pitchFamily="34" charset="0"/>
              <a:buChar char="•"/>
            </a:pPr>
            <a:endParaRPr lang="en-US" sz="12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54F60B61-172D-4509-B931-6E88C4E54591}" type="slidenum">
              <a:rPr lang="en-US" smtClean="0"/>
              <a:t>33</a:t>
            </a:fld>
            <a:endParaRPr lang="en-US" dirty="0"/>
          </a:p>
        </p:txBody>
      </p:sp>
    </p:spTree>
    <p:extLst>
      <p:ext uri="{BB962C8B-B14F-4D97-AF65-F5344CB8AC3E}">
        <p14:creationId xmlns:p14="http://schemas.microsoft.com/office/powerpoint/2010/main" val="11625727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Let us consider the case of Gossamer Industries, a firm that produces fine silk clothing products. </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Gossamer is interested in tracking the sales of one of its most popular items, a particular style of women’s scarf.</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Table 3.1 and Figure 3.3 provide examples of a table and chart with low data-ink ratios used to display sales of this style of women’s scarf.</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The data used in this table and figure represent product sales by day.</a:t>
            </a:r>
          </a:p>
          <a:p>
            <a:pPr marL="171450" indent="-171450">
              <a:buFont typeface="Arial" panose="020B0604020202020204" pitchFamily="34" charset="0"/>
              <a:buChar char="•"/>
            </a:pPr>
            <a:endParaRPr lang="en-US" sz="12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54F60B61-172D-4509-B931-6E88C4E54591}" type="slidenum">
              <a:rPr lang="en-US" smtClean="0"/>
              <a:t>7</a:t>
            </a:fld>
            <a:endParaRPr lang="en-US" dirty="0"/>
          </a:p>
        </p:txBody>
      </p:sp>
    </p:spTree>
    <p:extLst>
      <p:ext uri="{BB962C8B-B14F-4D97-AF65-F5344CB8AC3E}">
        <p14:creationId xmlns:p14="http://schemas.microsoft.com/office/powerpoint/2010/main" val="57246002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To create a sparkline in Excel:</a:t>
            </a:r>
          </a:p>
          <a:p>
            <a:r>
              <a:rPr lang="en-US" sz="1200" b="1"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Step 1:</a:t>
            </a:r>
            <a:r>
              <a:rPr lang="en-US" sz="1200" b="1"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Click the </a:t>
            </a:r>
            <a:r>
              <a:rPr lang="en-US" sz="1200" b="1" i="0" u="none" strike="noStrike" kern="1200" baseline="0" dirty="0">
                <a:solidFill>
                  <a:schemeClr val="tx1"/>
                </a:solidFill>
                <a:latin typeface="+mn-lt"/>
                <a:ea typeface="+mn-ea"/>
                <a:cs typeface="+mn-cs"/>
              </a:rPr>
              <a:t>INSERT </a:t>
            </a:r>
            <a:r>
              <a:rPr lang="en-US" sz="1200" b="0" i="0" u="none" strike="noStrike" kern="1200" baseline="0" dirty="0">
                <a:solidFill>
                  <a:schemeClr val="tx1"/>
                </a:solidFill>
                <a:latin typeface="+mn-lt"/>
                <a:ea typeface="+mn-ea"/>
                <a:cs typeface="+mn-cs"/>
              </a:rPr>
              <a:t>tab on the Ribbon</a:t>
            </a:r>
          </a:p>
          <a:p>
            <a:r>
              <a:rPr lang="en-US" sz="1200" b="1"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Step 2: Click </a:t>
            </a:r>
            <a:r>
              <a:rPr lang="en-US" sz="1200" b="1" i="0" u="none" strike="noStrike" kern="1200" baseline="0" dirty="0">
                <a:solidFill>
                  <a:schemeClr val="tx1"/>
                </a:solidFill>
                <a:latin typeface="+mn-lt"/>
                <a:ea typeface="+mn-ea"/>
                <a:cs typeface="+mn-cs"/>
              </a:rPr>
              <a:t>Line </a:t>
            </a:r>
            <a:r>
              <a:rPr lang="en-US" sz="1200" b="0" i="0" u="none" strike="noStrike" kern="1200" baseline="0" dirty="0">
                <a:solidFill>
                  <a:schemeClr val="tx1"/>
                </a:solidFill>
                <a:latin typeface="+mn-lt"/>
                <a:ea typeface="+mn-ea"/>
                <a:cs typeface="+mn-cs"/>
              </a:rPr>
              <a:t>in the </a:t>
            </a:r>
            <a:r>
              <a:rPr lang="en-US" sz="1200" b="1" i="0" u="none" strike="noStrike" kern="1200" baseline="0" dirty="0">
                <a:solidFill>
                  <a:schemeClr val="tx1"/>
                </a:solidFill>
                <a:latin typeface="+mn-lt"/>
                <a:ea typeface="+mn-ea"/>
                <a:cs typeface="+mn-cs"/>
              </a:rPr>
              <a:t>Sparklines </a:t>
            </a:r>
            <a:r>
              <a:rPr lang="en-US" sz="1200" b="0" i="0" u="none" strike="noStrike" kern="1200" baseline="0" dirty="0">
                <a:solidFill>
                  <a:schemeClr val="tx1"/>
                </a:solidFill>
                <a:latin typeface="+mn-lt"/>
                <a:ea typeface="+mn-ea"/>
                <a:cs typeface="+mn-cs"/>
              </a:rPr>
              <a:t>group</a:t>
            </a:r>
          </a:p>
          <a:p>
            <a:r>
              <a:rPr lang="en-US" sz="1200" b="1"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Step 3: When the </a:t>
            </a:r>
            <a:r>
              <a:rPr lang="en-US" sz="1200" b="1" i="0" u="none" strike="noStrike" kern="1200" baseline="0" dirty="0">
                <a:solidFill>
                  <a:schemeClr val="tx1"/>
                </a:solidFill>
                <a:latin typeface="+mn-lt"/>
                <a:ea typeface="+mn-ea"/>
                <a:cs typeface="+mn-cs"/>
              </a:rPr>
              <a:t>Create Sparklines </a:t>
            </a:r>
            <a:r>
              <a:rPr lang="en-US" sz="1200" b="0" i="0" u="none" strike="noStrike" kern="1200" baseline="0" dirty="0">
                <a:solidFill>
                  <a:schemeClr val="tx1"/>
                </a:solidFill>
                <a:latin typeface="+mn-lt"/>
                <a:ea typeface="+mn-ea"/>
                <a:cs typeface="+mn-cs"/>
              </a:rPr>
              <a:t>dialog box opens,</a:t>
            </a:r>
          </a:p>
          <a:p>
            <a:r>
              <a:rPr lang="en-US" sz="1200" b="0" i="0" u="none" strike="noStrike" kern="1200" baseline="0" dirty="0">
                <a:solidFill>
                  <a:schemeClr val="tx1"/>
                </a:solidFill>
                <a:latin typeface="+mn-lt"/>
                <a:ea typeface="+mn-ea"/>
                <a:cs typeface="+mn-cs"/>
              </a:rPr>
              <a:t>		Enter </a:t>
            </a:r>
            <a:r>
              <a:rPr lang="en-US" sz="1200" b="0" i="1" u="none" strike="noStrike" kern="1200" baseline="0" dirty="0">
                <a:solidFill>
                  <a:schemeClr val="tx1"/>
                </a:solidFill>
                <a:latin typeface="+mn-lt"/>
                <a:ea typeface="+mn-ea"/>
                <a:cs typeface="+mn-cs"/>
              </a:rPr>
              <a:t>B3:B14 </a:t>
            </a:r>
            <a:r>
              <a:rPr lang="en-US" sz="1200" b="0" i="0" u="none" strike="noStrike" kern="1200" baseline="0" dirty="0">
                <a:solidFill>
                  <a:schemeClr val="tx1"/>
                </a:solidFill>
                <a:latin typeface="+mn-lt"/>
                <a:ea typeface="+mn-ea"/>
                <a:cs typeface="+mn-cs"/>
              </a:rPr>
              <a:t>in the </a:t>
            </a:r>
            <a:r>
              <a:rPr lang="en-US" sz="1200" b="1" i="0" u="none" strike="noStrike" kern="1200" baseline="0" dirty="0">
                <a:solidFill>
                  <a:schemeClr val="tx1"/>
                </a:solidFill>
                <a:latin typeface="+mn-lt"/>
                <a:ea typeface="+mn-ea"/>
                <a:cs typeface="+mn-cs"/>
              </a:rPr>
              <a:t>Data Range: </a:t>
            </a:r>
            <a:r>
              <a:rPr lang="en-US" sz="1200" b="0" i="0" u="none" strike="noStrike" kern="1200" baseline="0" dirty="0">
                <a:solidFill>
                  <a:schemeClr val="tx1"/>
                </a:solidFill>
                <a:latin typeface="+mn-lt"/>
                <a:ea typeface="+mn-ea"/>
                <a:cs typeface="+mn-cs"/>
              </a:rPr>
              <a:t>box</a:t>
            </a:r>
          </a:p>
          <a:p>
            <a:r>
              <a:rPr lang="en-US" sz="1200" b="0" i="0" u="none" strike="noStrike" kern="1200" baseline="0" dirty="0">
                <a:solidFill>
                  <a:schemeClr val="tx1"/>
                </a:solidFill>
                <a:latin typeface="+mn-lt"/>
                <a:ea typeface="+mn-ea"/>
                <a:cs typeface="+mn-cs"/>
              </a:rPr>
              <a:t>		Enter </a:t>
            </a:r>
            <a:r>
              <a:rPr lang="en-US" sz="1200" b="0" i="1" u="none" strike="noStrike" kern="1200" baseline="0" dirty="0">
                <a:solidFill>
                  <a:schemeClr val="tx1"/>
                </a:solidFill>
                <a:latin typeface="+mn-lt"/>
                <a:ea typeface="+mn-ea"/>
                <a:cs typeface="+mn-cs"/>
              </a:rPr>
              <a:t>B15 </a:t>
            </a:r>
            <a:r>
              <a:rPr lang="en-US" sz="1200" b="0" i="0" u="none" strike="noStrike" kern="1200" baseline="0" dirty="0">
                <a:solidFill>
                  <a:schemeClr val="tx1"/>
                </a:solidFill>
                <a:latin typeface="+mn-lt"/>
                <a:ea typeface="+mn-ea"/>
                <a:cs typeface="+mn-cs"/>
              </a:rPr>
              <a:t>in the </a:t>
            </a:r>
            <a:r>
              <a:rPr lang="en-US" sz="1200" b="1" i="0" u="none" strike="noStrike" kern="1200" baseline="0" dirty="0">
                <a:solidFill>
                  <a:schemeClr val="tx1"/>
                </a:solidFill>
                <a:latin typeface="+mn-lt"/>
                <a:ea typeface="+mn-ea"/>
                <a:cs typeface="+mn-cs"/>
              </a:rPr>
              <a:t>Location Range: </a:t>
            </a:r>
            <a:r>
              <a:rPr lang="en-US" sz="1200" b="0" i="0" u="none" strike="noStrike" kern="1200" baseline="0" dirty="0">
                <a:solidFill>
                  <a:schemeClr val="tx1"/>
                </a:solidFill>
                <a:latin typeface="+mn-lt"/>
                <a:ea typeface="+mn-ea"/>
                <a:cs typeface="+mn-cs"/>
              </a:rPr>
              <a:t>box</a:t>
            </a:r>
          </a:p>
          <a:p>
            <a:r>
              <a:rPr lang="en-US" sz="1200" b="0" i="0" u="none" strike="noStrike" kern="1200" baseline="0" dirty="0">
                <a:solidFill>
                  <a:schemeClr val="tx1"/>
                </a:solidFill>
                <a:latin typeface="+mn-lt"/>
                <a:ea typeface="+mn-ea"/>
                <a:cs typeface="+mn-cs"/>
              </a:rPr>
              <a:t>		Click </a:t>
            </a:r>
            <a:r>
              <a:rPr lang="en-US" sz="1200" b="1" i="0" u="none" strike="noStrike" kern="1200" baseline="0" dirty="0">
                <a:solidFill>
                  <a:schemeClr val="tx1"/>
                </a:solidFill>
                <a:latin typeface="+mn-lt"/>
                <a:ea typeface="+mn-ea"/>
                <a:cs typeface="+mn-cs"/>
              </a:rPr>
              <a:t>OK</a:t>
            </a:r>
          </a:p>
          <a:p>
            <a:r>
              <a:rPr lang="en-US" sz="1200" b="1"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Step 4: Copy cell B15 to cell C15</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1" i="0" u="none" strike="noStrike" kern="1200" baseline="0" dirty="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54F60B61-172D-4509-B931-6E88C4E54591}" type="slidenum">
              <a:rPr lang="en-US" smtClean="0"/>
              <a:t>34</a:t>
            </a:fld>
            <a:endParaRPr lang="en-US" dirty="0"/>
          </a:p>
        </p:txBody>
      </p:sp>
    </p:spTree>
    <p:extLst>
      <p:ext uri="{BB962C8B-B14F-4D97-AF65-F5344CB8AC3E}">
        <p14:creationId xmlns:p14="http://schemas.microsoft.com/office/powerpoint/2010/main" val="116257275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The sparklines in cells B15 and C15 do not indicate the magnitude of sales in the North and South regions, but they do show the overall trend for these data. </a:t>
            </a:r>
          </a:p>
          <a:p>
            <a:pPr marL="628650" lvl="1"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Sales in the North appear to be decreasing in recent time, and sales in the South appear to be increasing overall.</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Because sparklines are input directly into the cell in Excel, we can also type text directly into the same cell that will then be overlaid on the sparkline, or we can add shading to the cell, which will appear as the background. </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In Figure 3.17, we have shaded cells B15 and C15 to highlight the sparklines. </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As can be seen, sparklines provide an efficient and simple way to display basic information about a time series.</a:t>
            </a:r>
          </a:p>
        </p:txBody>
      </p:sp>
      <p:sp>
        <p:nvSpPr>
          <p:cNvPr id="4" name="Slide Number Placeholder 3"/>
          <p:cNvSpPr>
            <a:spLocks noGrp="1"/>
          </p:cNvSpPr>
          <p:nvPr>
            <p:ph type="sldNum" sz="quarter" idx="10"/>
          </p:nvPr>
        </p:nvSpPr>
        <p:spPr/>
        <p:txBody>
          <a:bodyPr/>
          <a:lstStyle/>
          <a:p>
            <a:fld id="{54F60B61-172D-4509-B931-6E88C4E54591}" type="slidenum">
              <a:rPr lang="en-US" smtClean="0"/>
              <a:t>35</a:t>
            </a:fld>
            <a:endParaRPr lang="en-US" dirty="0"/>
          </a:p>
        </p:txBody>
      </p:sp>
    </p:spTree>
    <p:extLst>
      <p:ext uri="{BB962C8B-B14F-4D97-AF65-F5344CB8AC3E}">
        <p14:creationId xmlns:p14="http://schemas.microsoft.com/office/powerpoint/2010/main" val="116257275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u="none" strike="noStrike" kern="1200" baseline="0" dirty="0">
              <a:solidFill>
                <a:schemeClr val="tx1"/>
              </a:solidFill>
              <a:latin typeface="+mn-lt"/>
              <a:ea typeface="+mn-ea"/>
              <a:cs typeface="+mn-cs"/>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u="none" strike="noStrike" kern="1200" baseline="0" dirty="0">
              <a:solidFill>
                <a:schemeClr val="tx1"/>
              </a:solidFill>
              <a:latin typeface="+mn-lt"/>
              <a:ea typeface="+mn-ea"/>
              <a:cs typeface="+mn-cs"/>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u="none" strike="noStrike" kern="1200" baseline="0" dirty="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54F60B61-172D-4509-B931-6E88C4E54591}" type="slidenum">
              <a:rPr lang="en-US" smtClean="0"/>
              <a:t>36</a:t>
            </a:fld>
            <a:endParaRPr lang="en-US" dirty="0"/>
          </a:p>
        </p:txBody>
      </p:sp>
    </p:spTree>
    <p:extLst>
      <p:ext uri="{BB962C8B-B14F-4D97-AF65-F5344CB8AC3E}">
        <p14:creationId xmlns:p14="http://schemas.microsoft.com/office/powerpoint/2010/main" val="116257275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Consider the regional supervisor who wants to examine the number of accounts being handled by each manager. Figure 3.18 shows a bar chart created in Excel displaying these data. To create this bar chart in Excel:</a:t>
            </a:r>
          </a:p>
          <a:p>
            <a:r>
              <a:rPr lang="en-US" sz="1200" b="1"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Step 1: Select cells A2:B9</a:t>
            </a:r>
          </a:p>
          <a:p>
            <a:r>
              <a:rPr lang="en-US" sz="1200" b="0" i="0" u="none" strike="noStrike" kern="1200" baseline="0" dirty="0">
                <a:solidFill>
                  <a:schemeClr val="tx1"/>
                </a:solidFill>
                <a:latin typeface="+mn-lt"/>
                <a:ea typeface="+mn-ea"/>
                <a:cs typeface="+mn-cs"/>
              </a:rPr>
              <a:t>	Step 2: Click the </a:t>
            </a:r>
            <a:r>
              <a:rPr lang="en-US" sz="1200" b="1" i="0" u="none" strike="noStrike" kern="1200" baseline="0" dirty="0">
                <a:solidFill>
                  <a:schemeClr val="tx1"/>
                </a:solidFill>
                <a:latin typeface="+mn-lt"/>
                <a:ea typeface="+mn-ea"/>
                <a:cs typeface="+mn-cs"/>
              </a:rPr>
              <a:t>INSERT </a:t>
            </a:r>
            <a:r>
              <a:rPr lang="en-US" sz="1200" b="0" i="0" u="none" strike="noStrike" kern="1200" baseline="0" dirty="0">
                <a:solidFill>
                  <a:schemeClr val="tx1"/>
                </a:solidFill>
                <a:latin typeface="+mn-lt"/>
                <a:ea typeface="+mn-ea"/>
                <a:cs typeface="+mn-cs"/>
              </a:rPr>
              <a:t>tab on the Ribbon</a:t>
            </a:r>
          </a:p>
          <a:p>
            <a:r>
              <a:rPr lang="en-US" sz="1200" b="0" i="0" u="none" strike="noStrike" kern="1200" baseline="0" dirty="0">
                <a:solidFill>
                  <a:schemeClr val="tx1"/>
                </a:solidFill>
                <a:latin typeface="+mn-lt"/>
                <a:ea typeface="+mn-ea"/>
                <a:cs typeface="+mn-cs"/>
              </a:rPr>
              <a:t>	Step 3: Click the </a:t>
            </a:r>
            <a:r>
              <a:rPr lang="en-US" sz="1200" b="1" i="0" u="none" strike="noStrike" kern="1200" baseline="0" dirty="0">
                <a:solidFill>
                  <a:schemeClr val="tx1"/>
                </a:solidFill>
                <a:latin typeface="+mn-lt"/>
                <a:ea typeface="+mn-ea"/>
                <a:cs typeface="+mn-cs"/>
              </a:rPr>
              <a:t>Insert Bar Chart </a:t>
            </a:r>
            <a:r>
              <a:rPr lang="en-US" sz="1200" b="0" i="0" u="none" strike="noStrike" kern="1200" baseline="0" dirty="0">
                <a:solidFill>
                  <a:schemeClr val="tx1"/>
                </a:solidFill>
                <a:latin typeface="+mn-lt"/>
                <a:ea typeface="+mn-ea"/>
                <a:cs typeface="+mn-cs"/>
              </a:rPr>
              <a:t>button in the </a:t>
            </a:r>
            <a:r>
              <a:rPr lang="en-US" sz="1200" b="1" i="0" u="none" strike="noStrike" kern="1200" baseline="0" dirty="0">
                <a:solidFill>
                  <a:schemeClr val="tx1"/>
                </a:solidFill>
                <a:latin typeface="+mn-lt"/>
                <a:ea typeface="+mn-ea"/>
                <a:cs typeface="+mn-cs"/>
              </a:rPr>
              <a:t>Charts </a:t>
            </a:r>
            <a:r>
              <a:rPr lang="en-US" sz="1200" b="0" i="0" u="none" strike="noStrike" kern="1200" baseline="0" dirty="0">
                <a:solidFill>
                  <a:schemeClr val="tx1"/>
                </a:solidFill>
                <a:latin typeface="+mn-lt"/>
                <a:ea typeface="+mn-ea"/>
                <a:cs typeface="+mn-cs"/>
              </a:rPr>
              <a:t>group</a:t>
            </a:r>
          </a:p>
          <a:p>
            <a:r>
              <a:rPr lang="en-US" sz="1200" b="1"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Step 4: When the list of bar chart subtypes appears:</a:t>
            </a:r>
          </a:p>
          <a:p>
            <a:r>
              <a:rPr lang="en-US" sz="1200" b="0" i="0" u="none" strike="noStrike" kern="1200" baseline="0" dirty="0">
                <a:solidFill>
                  <a:schemeClr val="tx1"/>
                </a:solidFill>
                <a:latin typeface="+mn-lt"/>
                <a:ea typeface="+mn-ea"/>
                <a:cs typeface="+mn-cs"/>
              </a:rPr>
              <a:t>		Click the </a:t>
            </a:r>
            <a:r>
              <a:rPr lang="en-US" sz="1200" b="1" i="0" u="none" strike="noStrike" kern="1200" baseline="0" dirty="0">
                <a:solidFill>
                  <a:schemeClr val="tx1"/>
                </a:solidFill>
                <a:latin typeface="+mn-lt"/>
                <a:ea typeface="+mn-ea"/>
                <a:cs typeface="+mn-cs"/>
              </a:rPr>
              <a:t>Clustered Bar </a:t>
            </a:r>
            <a:r>
              <a:rPr lang="en-US" sz="1200" b="0" i="0" u="none" strike="noStrike" kern="1200" baseline="0" dirty="0">
                <a:solidFill>
                  <a:schemeClr val="tx1"/>
                </a:solidFill>
                <a:latin typeface="+mn-lt"/>
                <a:ea typeface="+mn-ea"/>
                <a:cs typeface="+mn-cs"/>
              </a:rPr>
              <a:t>button in the </a:t>
            </a:r>
            <a:r>
              <a:rPr lang="en-US" sz="1200" b="1" i="0" u="none" strike="noStrike" kern="1200" baseline="0" dirty="0">
                <a:solidFill>
                  <a:schemeClr val="tx1"/>
                </a:solidFill>
                <a:latin typeface="+mn-lt"/>
                <a:ea typeface="+mn-ea"/>
                <a:cs typeface="+mn-cs"/>
              </a:rPr>
              <a:t>2-D Bar </a:t>
            </a:r>
            <a:r>
              <a:rPr lang="en-US" sz="1200" b="0" i="0" u="none" strike="noStrike" kern="1200" baseline="0" dirty="0">
                <a:solidFill>
                  <a:schemeClr val="tx1"/>
                </a:solidFill>
                <a:latin typeface="+mn-lt"/>
                <a:ea typeface="+mn-ea"/>
                <a:cs typeface="+mn-cs"/>
              </a:rPr>
              <a:t>section</a:t>
            </a:r>
          </a:p>
          <a:p>
            <a:r>
              <a:rPr lang="en-US" sz="1200" b="0" i="0" u="none" strike="noStrike" kern="1200" baseline="0" dirty="0">
                <a:solidFill>
                  <a:schemeClr val="tx1"/>
                </a:solidFill>
                <a:latin typeface="+mn-lt"/>
                <a:ea typeface="+mn-ea"/>
                <a:cs typeface="+mn-cs"/>
              </a:rPr>
              <a:t>	Step 5: Select the bar chart that was just created to reveal the </a:t>
            </a:r>
            <a:r>
              <a:rPr lang="en-US" sz="1200" b="1" i="0" u="none" strike="noStrike" kern="1200" baseline="0" dirty="0">
                <a:solidFill>
                  <a:schemeClr val="tx1"/>
                </a:solidFill>
                <a:latin typeface="+mn-lt"/>
                <a:ea typeface="+mn-ea"/>
                <a:cs typeface="+mn-cs"/>
              </a:rPr>
              <a:t>CHART TOOLS </a:t>
            </a:r>
            <a:r>
              <a:rPr lang="en-US" sz="1200" b="0" i="0" u="none" strike="noStrike" kern="1200" baseline="0" dirty="0">
                <a:solidFill>
                  <a:schemeClr val="tx1"/>
                </a:solidFill>
                <a:latin typeface="+mn-lt"/>
                <a:ea typeface="+mn-ea"/>
                <a:cs typeface="+mn-cs"/>
              </a:rPr>
              <a:t>ribbon</a:t>
            </a:r>
          </a:p>
          <a:p>
            <a:r>
              <a:rPr lang="en-US" sz="1200" b="0" i="0" u="none" strike="noStrike" kern="1200" baseline="0" dirty="0">
                <a:solidFill>
                  <a:schemeClr val="tx1"/>
                </a:solidFill>
                <a:latin typeface="+mn-lt"/>
                <a:ea typeface="+mn-ea"/>
                <a:cs typeface="+mn-cs"/>
              </a:rPr>
              <a:t>		Click the </a:t>
            </a:r>
            <a:r>
              <a:rPr lang="en-US" sz="1200" b="1" i="0" u="none" strike="noStrike" kern="1200" baseline="0" dirty="0">
                <a:solidFill>
                  <a:schemeClr val="tx1"/>
                </a:solidFill>
                <a:latin typeface="+mn-lt"/>
                <a:ea typeface="+mn-ea"/>
                <a:cs typeface="+mn-cs"/>
              </a:rPr>
              <a:t>DESIGN </a:t>
            </a:r>
            <a:r>
              <a:rPr lang="en-US" sz="1200" b="0" i="0" u="none" strike="noStrike" kern="1200" baseline="0" dirty="0">
                <a:solidFill>
                  <a:schemeClr val="tx1"/>
                </a:solidFill>
                <a:latin typeface="+mn-lt"/>
                <a:ea typeface="+mn-ea"/>
                <a:cs typeface="+mn-cs"/>
              </a:rPr>
              <a:t>tab under the </a:t>
            </a:r>
            <a:r>
              <a:rPr lang="en-US" sz="1200" b="1" i="0" u="none" strike="noStrike" kern="1200" baseline="0" dirty="0">
                <a:solidFill>
                  <a:schemeClr val="tx1"/>
                </a:solidFill>
                <a:latin typeface="+mn-lt"/>
                <a:ea typeface="+mn-ea"/>
                <a:cs typeface="+mn-cs"/>
              </a:rPr>
              <a:t>CHART TOOLS </a:t>
            </a:r>
            <a:r>
              <a:rPr lang="en-US" sz="1200" b="0" i="0" u="none" strike="noStrike" kern="1200" baseline="0" dirty="0">
                <a:solidFill>
                  <a:schemeClr val="tx1"/>
                </a:solidFill>
                <a:latin typeface="+mn-lt"/>
                <a:ea typeface="+mn-ea"/>
                <a:cs typeface="+mn-cs"/>
              </a:rPr>
              <a:t>Ribbon</a:t>
            </a:r>
          </a:p>
          <a:p>
            <a:r>
              <a:rPr lang="en-US" sz="1200" b="1"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Step 6: Click </a:t>
            </a:r>
            <a:r>
              <a:rPr lang="en-US" sz="1200" b="1" i="0" u="none" strike="noStrike" kern="1200" baseline="0" dirty="0">
                <a:solidFill>
                  <a:schemeClr val="tx1"/>
                </a:solidFill>
                <a:latin typeface="+mn-lt"/>
                <a:ea typeface="+mn-ea"/>
                <a:cs typeface="+mn-cs"/>
              </a:rPr>
              <a:t>Add Chart Element </a:t>
            </a:r>
            <a:r>
              <a:rPr lang="en-US" sz="1200" b="0" i="0" u="none" strike="noStrike" kern="1200" baseline="0" dirty="0">
                <a:solidFill>
                  <a:schemeClr val="tx1"/>
                </a:solidFill>
                <a:latin typeface="+mn-lt"/>
                <a:ea typeface="+mn-ea"/>
                <a:cs typeface="+mn-cs"/>
              </a:rPr>
              <a:t>in the </a:t>
            </a:r>
            <a:r>
              <a:rPr lang="en-US" sz="1200" b="1" i="0" u="none" strike="noStrike" kern="1200" baseline="0" dirty="0">
                <a:solidFill>
                  <a:schemeClr val="tx1"/>
                </a:solidFill>
                <a:latin typeface="+mn-lt"/>
                <a:ea typeface="+mn-ea"/>
                <a:cs typeface="+mn-cs"/>
              </a:rPr>
              <a:t>Chart Layouts </a:t>
            </a:r>
            <a:r>
              <a:rPr lang="en-US" sz="1200" b="0" i="0" u="none" strike="noStrike" kern="1200" baseline="0" dirty="0">
                <a:solidFill>
                  <a:schemeClr val="tx1"/>
                </a:solidFill>
                <a:latin typeface="+mn-lt"/>
                <a:ea typeface="+mn-ea"/>
                <a:cs typeface="+mn-cs"/>
              </a:rPr>
              <a:t>group</a:t>
            </a:r>
          </a:p>
          <a:p>
            <a:r>
              <a:rPr lang="en-US" sz="1200" b="0" i="0" u="none" strike="noStrike" kern="1200" baseline="0" dirty="0">
                <a:solidFill>
                  <a:schemeClr val="tx1"/>
                </a:solidFill>
                <a:latin typeface="+mn-lt"/>
                <a:ea typeface="+mn-ea"/>
                <a:cs typeface="+mn-cs"/>
              </a:rPr>
              <a:t>		Select </a:t>
            </a:r>
            <a:r>
              <a:rPr lang="en-US" sz="1200" b="1" i="0" u="none" strike="noStrike" kern="1200" baseline="0" dirty="0">
                <a:solidFill>
                  <a:schemeClr val="tx1"/>
                </a:solidFill>
                <a:latin typeface="+mn-lt"/>
                <a:ea typeface="+mn-ea"/>
                <a:cs typeface="+mn-cs"/>
              </a:rPr>
              <a:t>Axis Title </a:t>
            </a:r>
            <a:r>
              <a:rPr lang="en-US" sz="1200" b="0" i="0" u="none" strike="noStrike" kern="1200" baseline="0" dirty="0">
                <a:solidFill>
                  <a:schemeClr val="tx1"/>
                </a:solidFill>
                <a:latin typeface="+mn-lt"/>
                <a:ea typeface="+mn-ea"/>
                <a:cs typeface="+mn-cs"/>
              </a:rPr>
              <a:t>from the drop-down menu</a:t>
            </a:r>
          </a:p>
          <a:p>
            <a:r>
              <a:rPr lang="en-US" sz="1200" b="0" i="0" u="none" strike="noStrike" kern="1200" baseline="0" dirty="0">
                <a:solidFill>
                  <a:schemeClr val="tx1"/>
                </a:solidFill>
                <a:latin typeface="+mn-lt"/>
                <a:ea typeface="+mn-ea"/>
                <a:cs typeface="+mn-cs"/>
              </a:rPr>
              <a:t>		Click </a:t>
            </a:r>
            <a:r>
              <a:rPr lang="en-US" sz="1200" b="1" i="0" u="none" strike="noStrike" kern="1200" baseline="0" dirty="0">
                <a:solidFill>
                  <a:schemeClr val="tx1"/>
                </a:solidFill>
                <a:latin typeface="+mn-lt"/>
                <a:ea typeface="+mn-ea"/>
                <a:cs typeface="+mn-cs"/>
              </a:rPr>
              <a:t>Primary Horizontal</a:t>
            </a:r>
          </a:p>
          <a:p>
            <a:r>
              <a:rPr lang="en-US" sz="1200" b="0" i="0" u="none" strike="noStrike" kern="1200" baseline="0" dirty="0">
                <a:solidFill>
                  <a:schemeClr val="tx1"/>
                </a:solidFill>
                <a:latin typeface="+mn-lt"/>
                <a:ea typeface="+mn-ea"/>
                <a:cs typeface="+mn-cs"/>
              </a:rPr>
              <a:t>		Click on the text box next to the vertical axis, and replace “Axis Title” with </a:t>
            </a:r>
            <a:r>
              <a:rPr lang="en-US" sz="1200" b="0" i="1" u="none" strike="noStrike" kern="1200" baseline="0" dirty="0">
                <a:solidFill>
                  <a:schemeClr val="tx1"/>
                </a:solidFill>
                <a:latin typeface="+mn-lt"/>
                <a:ea typeface="+mn-ea"/>
                <a:cs typeface="+mn-cs"/>
              </a:rPr>
              <a:t>Accounts Managed</a:t>
            </a:r>
            <a:endParaRPr lang="en-US" sz="1200" b="0" i="0" u="none" strike="noStrike" kern="1200" baseline="0" dirty="0">
              <a:solidFill>
                <a:schemeClr val="tx1"/>
              </a:solidFill>
              <a:latin typeface="+mn-lt"/>
              <a:ea typeface="+mn-ea"/>
              <a:cs typeface="+mn-cs"/>
            </a:endParaRPr>
          </a:p>
          <a:p>
            <a:r>
              <a:rPr lang="en-US" sz="1200" b="1"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Step 7: Click </a:t>
            </a:r>
            <a:r>
              <a:rPr lang="en-US" sz="1200" b="1" i="0" u="none" strike="noStrike" kern="1200" baseline="0" dirty="0">
                <a:solidFill>
                  <a:schemeClr val="tx1"/>
                </a:solidFill>
                <a:latin typeface="+mn-lt"/>
                <a:ea typeface="+mn-ea"/>
                <a:cs typeface="+mn-cs"/>
              </a:rPr>
              <a:t>Add Chart Element </a:t>
            </a:r>
            <a:r>
              <a:rPr lang="en-US" sz="1200" b="0" i="0" u="none" strike="noStrike" kern="1200" baseline="0" dirty="0">
                <a:solidFill>
                  <a:schemeClr val="tx1"/>
                </a:solidFill>
                <a:latin typeface="+mn-lt"/>
                <a:ea typeface="+mn-ea"/>
                <a:cs typeface="+mn-cs"/>
              </a:rPr>
              <a:t>in the </a:t>
            </a:r>
            <a:r>
              <a:rPr lang="en-US" sz="1200" b="1" i="0" u="none" strike="noStrike" kern="1200" baseline="0" dirty="0">
                <a:solidFill>
                  <a:schemeClr val="tx1"/>
                </a:solidFill>
                <a:latin typeface="+mn-lt"/>
                <a:ea typeface="+mn-ea"/>
                <a:cs typeface="+mn-cs"/>
              </a:rPr>
              <a:t>Chart Layouts </a:t>
            </a:r>
            <a:r>
              <a:rPr lang="en-US" sz="1200" b="0" i="0" u="none" strike="noStrike" kern="1200" baseline="0" dirty="0">
                <a:solidFill>
                  <a:schemeClr val="tx1"/>
                </a:solidFill>
                <a:latin typeface="+mn-lt"/>
                <a:ea typeface="+mn-ea"/>
                <a:cs typeface="+mn-cs"/>
              </a:rPr>
              <a:t>group</a:t>
            </a:r>
          </a:p>
          <a:p>
            <a:r>
              <a:rPr lang="en-US" sz="1200" b="0" i="0" u="none" strike="noStrike" kern="1200" baseline="0" dirty="0">
                <a:solidFill>
                  <a:schemeClr val="tx1"/>
                </a:solidFill>
                <a:latin typeface="+mn-lt"/>
                <a:ea typeface="+mn-ea"/>
                <a:cs typeface="+mn-cs"/>
              </a:rPr>
              <a:t>		Select </a:t>
            </a:r>
            <a:r>
              <a:rPr lang="en-US" sz="1200" b="1" i="0" u="none" strike="noStrike" kern="1200" baseline="0" dirty="0">
                <a:solidFill>
                  <a:schemeClr val="tx1"/>
                </a:solidFill>
                <a:latin typeface="+mn-lt"/>
                <a:ea typeface="+mn-ea"/>
                <a:cs typeface="+mn-cs"/>
              </a:rPr>
              <a:t>Axis Title </a:t>
            </a:r>
            <a:r>
              <a:rPr lang="en-US" sz="1200" b="0" i="0" u="none" strike="noStrike" kern="1200" baseline="0" dirty="0">
                <a:solidFill>
                  <a:schemeClr val="tx1"/>
                </a:solidFill>
                <a:latin typeface="+mn-lt"/>
                <a:ea typeface="+mn-ea"/>
                <a:cs typeface="+mn-cs"/>
              </a:rPr>
              <a:t>from the drop-down menu</a:t>
            </a:r>
          </a:p>
          <a:p>
            <a:r>
              <a:rPr lang="en-US" sz="1200" b="0" i="0" u="none" strike="noStrike" kern="1200" baseline="0" dirty="0">
                <a:solidFill>
                  <a:schemeClr val="tx1"/>
                </a:solidFill>
                <a:latin typeface="+mn-lt"/>
                <a:ea typeface="+mn-ea"/>
                <a:cs typeface="+mn-cs"/>
              </a:rPr>
              <a:t>		Click </a:t>
            </a:r>
            <a:r>
              <a:rPr lang="en-US" sz="1200" b="1" i="0" u="none" strike="noStrike" kern="1200" baseline="0" dirty="0">
                <a:solidFill>
                  <a:schemeClr val="tx1"/>
                </a:solidFill>
                <a:latin typeface="+mn-lt"/>
                <a:ea typeface="+mn-ea"/>
                <a:cs typeface="+mn-cs"/>
              </a:rPr>
              <a:t>Primary Vertical</a:t>
            </a:r>
          </a:p>
          <a:p>
            <a:r>
              <a:rPr lang="en-US" sz="1200" b="0" i="0" u="none" strike="noStrike" kern="1200" baseline="0" dirty="0">
                <a:solidFill>
                  <a:schemeClr val="tx1"/>
                </a:solidFill>
                <a:latin typeface="+mn-lt"/>
                <a:ea typeface="+mn-ea"/>
                <a:cs typeface="+mn-cs"/>
              </a:rPr>
              <a:t>		Click on the text box next to the vertical axis, and replace “Axis Title” with </a:t>
            </a:r>
            <a:r>
              <a:rPr lang="en-US" sz="1200" b="0" i="1" u="none" strike="noStrike" kern="1200" baseline="0" dirty="0">
                <a:solidFill>
                  <a:schemeClr val="tx1"/>
                </a:solidFill>
                <a:latin typeface="+mn-lt"/>
                <a:ea typeface="+mn-ea"/>
                <a:cs typeface="+mn-cs"/>
              </a:rPr>
              <a:t>Manager</a:t>
            </a:r>
          </a:p>
          <a:p>
            <a:r>
              <a:rPr lang="en-US" sz="1200" b="1"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Step 8: Click </a:t>
            </a:r>
            <a:r>
              <a:rPr lang="en-US" sz="1200" b="1" i="0" u="none" strike="noStrike" kern="1200" baseline="0" dirty="0">
                <a:solidFill>
                  <a:schemeClr val="tx1"/>
                </a:solidFill>
                <a:latin typeface="+mn-lt"/>
                <a:ea typeface="+mn-ea"/>
                <a:cs typeface="+mn-cs"/>
              </a:rPr>
              <a:t>Add Chart Element </a:t>
            </a:r>
            <a:r>
              <a:rPr lang="en-US" sz="1200" b="0" i="0" u="none" strike="noStrike" kern="1200" baseline="0" dirty="0">
                <a:solidFill>
                  <a:schemeClr val="tx1"/>
                </a:solidFill>
                <a:latin typeface="+mn-lt"/>
                <a:ea typeface="+mn-ea"/>
                <a:cs typeface="+mn-cs"/>
              </a:rPr>
              <a:t>in the </a:t>
            </a:r>
            <a:r>
              <a:rPr lang="en-US" sz="1200" b="1" i="0" u="none" strike="noStrike" kern="1200" baseline="0" dirty="0">
                <a:solidFill>
                  <a:schemeClr val="tx1"/>
                </a:solidFill>
                <a:latin typeface="+mn-lt"/>
                <a:ea typeface="+mn-ea"/>
                <a:cs typeface="+mn-cs"/>
              </a:rPr>
              <a:t>Chart Layouts </a:t>
            </a:r>
            <a:r>
              <a:rPr lang="en-US" sz="1200" b="0" i="0" u="none" strike="noStrike" kern="1200" baseline="0" dirty="0">
                <a:solidFill>
                  <a:schemeClr val="tx1"/>
                </a:solidFill>
                <a:latin typeface="+mn-lt"/>
                <a:ea typeface="+mn-ea"/>
                <a:cs typeface="+mn-cs"/>
              </a:rPr>
              <a:t>group</a:t>
            </a:r>
          </a:p>
          <a:p>
            <a:r>
              <a:rPr lang="en-US" sz="1200" b="0" i="0" u="none" strike="noStrike" kern="1200" baseline="0" dirty="0">
                <a:solidFill>
                  <a:schemeClr val="tx1"/>
                </a:solidFill>
                <a:latin typeface="+mn-lt"/>
                <a:ea typeface="+mn-ea"/>
                <a:cs typeface="+mn-cs"/>
              </a:rPr>
              <a:t>		Select </a:t>
            </a:r>
            <a:r>
              <a:rPr lang="en-US" sz="1200" b="1" i="0" u="none" strike="noStrike" kern="1200" baseline="0" dirty="0">
                <a:solidFill>
                  <a:schemeClr val="tx1"/>
                </a:solidFill>
                <a:latin typeface="+mn-lt"/>
                <a:ea typeface="+mn-ea"/>
                <a:cs typeface="+mn-cs"/>
              </a:rPr>
              <a:t>Chart Title </a:t>
            </a:r>
            <a:r>
              <a:rPr lang="en-US" sz="1200" b="0" i="0" u="none" strike="noStrike" kern="1200" baseline="0" dirty="0">
                <a:solidFill>
                  <a:schemeClr val="tx1"/>
                </a:solidFill>
                <a:latin typeface="+mn-lt"/>
                <a:ea typeface="+mn-ea"/>
                <a:cs typeface="+mn-cs"/>
              </a:rPr>
              <a:t>from the drop-down menu</a:t>
            </a:r>
          </a:p>
          <a:p>
            <a:r>
              <a:rPr lang="en-US" sz="1200" b="0" i="0" u="none" strike="noStrike" kern="1200" baseline="0" dirty="0">
                <a:solidFill>
                  <a:schemeClr val="tx1"/>
                </a:solidFill>
                <a:latin typeface="+mn-lt"/>
                <a:ea typeface="+mn-ea"/>
                <a:cs typeface="+mn-cs"/>
              </a:rPr>
              <a:t>		Click </a:t>
            </a:r>
            <a:r>
              <a:rPr lang="en-US" sz="1200" b="1" i="0" u="none" strike="noStrike" kern="1200" baseline="0" dirty="0">
                <a:solidFill>
                  <a:schemeClr val="tx1"/>
                </a:solidFill>
                <a:latin typeface="+mn-lt"/>
                <a:ea typeface="+mn-ea"/>
                <a:cs typeface="+mn-cs"/>
              </a:rPr>
              <a:t>Above Chart</a:t>
            </a:r>
          </a:p>
          <a:p>
            <a:r>
              <a:rPr lang="en-US" sz="1200" b="0" i="0" u="none" strike="noStrike" kern="1200" baseline="0" dirty="0">
                <a:solidFill>
                  <a:schemeClr val="tx1"/>
                </a:solidFill>
                <a:latin typeface="+mn-lt"/>
                <a:ea typeface="+mn-ea"/>
                <a:cs typeface="+mn-cs"/>
              </a:rPr>
              <a:t>		Click on the text box above the chart, and replace “Chart Title” with </a:t>
            </a:r>
            <a:r>
              <a:rPr lang="en-US" sz="1200" b="0" i="1" u="none" strike="noStrike" kern="1200" baseline="0" dirty="0">
                <a:solidFill>
                  <a:schemeClr val="tx1"/>
                </a:solidFill>
                <a:latin typeface="+mn-lt"/>
                <a:ea typeface="+mn-ea"/>
                <a:cs typeface="+mn-cs"/>
              </a:rPr>
              <a:t>Bar Chart of Accounts Managed</a:t>
            </a:r>
          </a:p>
          <a:p>
            <a:r>
              <a:rPr lang="en-US" sz="1200" b="1"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Step 9: Right-click on one of the vertical lines in the chart, and click </a:t>
            </a:r>
            <a:r>
              <a:rPr lang="en-US" sz="1200" b="1" i="0" u="none" strike="noStrike" kern="1200" baseline="0" dirty="0">
                <a:solidFill>
                  <a:schemeClr val="tx1"/>
                </a:solidFill>
                <a:latin typeface="+mn-lt"/>
                <a:ea typeface="+mn-ea"/>
                <a:cs typeface="+mn-cs"/>
              </a:rPr>
              <a:t>Delete</a:t>
            </a:r>
            <a:endParaRPr lang="en-US" sz="12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54F60B61-172D-4509-B931-6E88C4E54591}" type="slidenum">
              <a:rPr lang="en-US" smtClean="0"/>
              <a:t>37</a:t>
            </a:fld>
            <a:endParaRPr lang="en-US" dirty="0"/>
          </a:p>
        </p:txBody>
      </p:sp>
    </p:spTree>
    <p:extLst>
      <p:ext uri="{BB962C8B-B14F-4D97-AF65-F5344CB8AC3E}">
        <p14:creationId xmlns:p14="http://schemas.microsoft.com/office/powerpoint/2010/main" val="116257275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We can make the bar chart in Figure 3.18 even easier to read by ordering the results by the number of accounts managed.</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In the completed bar chart in Excel, shown in Figure 3.19, we can easily compare the relative number of accounts managed for all managers.</a:t>
            </a:r>
          </a:p>
          <a:p>
            <a:endParaRPr lang="en-US" sz="1200" b="0" i="0" u="none" strike="noStrike" kern="1200" baseline="0" dirty="0">
              <a:solidFill>
                <a:schemeClr val="tx1"/>
              </a:solidFill>
              <a:latin typeface="+mn-lt"/>
              <a:ea typeface="+mn-ea"/>
              <a:cs typeface="+mn-cs"/>
            </a:endParaRP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We can do this with the following steps:</a:t>
            </a:r>
          </a:p>
          <a:p>
            <a:r>
              <a:rPr lang="en-US" sz="1200" b="1"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Step 1: Select cells A1:B9</a:t>
            </a:r>
          </a:p>
          <a:p>
            <a:r>
              <a:rPr lang="en-US" sz="1200" b="1"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Step 2: Right-click any of the cells A1:B9</a:t>
            </a:r>
          </a:p>
          <a:p>
            <a:r>
              <a:rPr lang="en-US" sz="1200" b="0" i="0" u="none" strike="noStrike" kern="1200" baseline="0" dirty="0">
                <a:solidFill>
                  <a:schemeClr val="tx1"/>
                </a:solidFill>
                <a:latin typeface="+mn-lt"/>
                <a:ea typeface="+mn-ea"/>
                <a:cs typeface="+mn-cs"/>
              </a:rPr>
              <a:t>		Choose </a:t>
            </a:r>
            <a:r>
              <a:rPr lang="en-US" sz="1200" b="1" i="0" u="none" strike="noStrike" kern="1200" baseline="0" dirty="0">
                <a:solidFill>
                  <a:schemeClr val="tx1"/>
                </a:solidFill>
                <a:latin typeface="+mn-lt"/>
                <a:ea typeface="+mn-ea"/>
                <a:cs typeface="+mn-cs"/>
              </a:rPr>
              <a:t>Sort</a:t>
            </a:r>
          </a:p>
          <a:p>
            <a:r>
              <a:rPr lang="en-US" sz="1200" b="0" i="0" u="none" strike="noStrike" kern="1200" baseline="0" dirty="0">
                <a:solidFill>
                  <a:schemeClr val="tx1"/>
                </a:solidFill>
                <a:latin typeface="+mn-lt"/>
                <a:ea typeface="+mn-ea"/>
                <a:cs typeface="+mn-cs"/>
              </a:rPr>
              <a:t>		Click </a:t>
            </a:r>
            <a:r>
              <a:rPr lang="en-US" sz="1200" b="1" i="0" u="none" strike="noStrike" kern="1200" baseline="0" dirty="0">
                <a:solidFill>
                  <a:schemeClr val="tx1"/>
                </a:solidFill>
                <a:latin typeface="+mn-lt"/>
                <a:ea typeface="+mn-ea"/>
                <a:cs typeface="+mn-cs"/>
              </a:rPr>
              <a:t>Custom Sort</a:t>
            </a:r>
          </a:p>
          <a:p>
            <a:r>
              <a:rPr lang="en-US" sz="1200" b="1"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Step 3: When the </a:t>
            </a:r>
            <a:r>
              <a:rPr lang="en-US" sz="1200" b="1" i="0" u="none" strike="noStrike" kern="1200" baseline="0" dirty="0">
                <a:solidFill>
                  <a:schemeClr val="tx1"/>
                </a:solidFill>
                <a:latin typeface="+mn-lt"/>
                <a:ea typeface="+mn-ea"/>
                <a:cs typeface="+mn-cs"/>
              </a:rPr>
              <a:t>Sort </a:t>
            </a:r>
            <a:r>
              <a:rPr lang="en-US" sz="1200" b="0" i="0" u="none" strike="noStrike" kern="1200" baseline="0" dirty="0">
                <a:solidFill>
                  <a:schemeClr val="tx1"/>
                </a:solidFill>
                <a:latin typeface="+mn-lt"/>
                <a:ea typeface="+mn-ea"/>
                <a:cs typeface="+mn-cs"/>
              </a:rPr>
              <a:t>dialog box appears:</a:t>
            </a:r>
          </a:p>
          <a:p>
            <a:r>
              <a:rPr lang="en-US" sz="1200" b="0" i="0" u="none" strike="noStrike" kern="1200" baseline="0" dirty="0">
                <a:solidFill>
                  <a:schemeClr val="tx1"/>
                </a:solidFill>
                <a:latin typeface="+mn-lt"/>
                <a:ea typeface="+mn-ea"/>
                <a:cs typeface="+mn-cs"/>
              </a:rPr>
              <a:t>		Make sure that the check box for </a:t>
            </a:r>
            <a:r>
              <a:rPr lang="en-US" sz="1200" b="1" i="0" u="none" strike="noStrike" kern="1200" baseline="0" dirty="0">
                <a:solidFill>
                  <a:schemeClr val="tx1"/>
                </a:solidFill>
                <a:latin typeface="+mn-lt"/>
                <a:ea typeface="+mn-ea"/>
                <a:cs typeface="+mn-cs"/>
              </a:rPr>
              <a:t>My data has headers </a:t>
            </a:r>
            <a:r>
              <a:rPr lang="en-US" sz="1200" b="0" i="0" u="none" strike="noStrike" kern="1200" baseline="0" dirty="0">
                <a:solidFill>
                  <a:schemeClr val="tx1"/>
                </a:solidFill>
                <a:latin typeface="+mn-lt"/>
                <a:ea typeface="+mn-ea"/>
                <a:cs typeface="+mn-cs"/>
              </a:rPr>
              <a:t>is checked</a:t>
            </a:r>
          </a:p>
          <a:p>
            <a:r>
              <a:rPr lang="en-US" sz="1200" b="0" i="0" u="none" strike="noStrike" kern="1200" baseline="0" dirty="0">
                <a:solidFill>
                  <a:schemeClr val="tx1"/>
                </a:solidFill>
                <a:latin typeface="+mn-lt"/>
                <a:ea typeface="+mn-ea"/>
                <a:cs typeface="+mn-cs"/>
              </a:rPr>
              <a:t>		Choose </a:t>
            </a:r>
            <a:r>
              <a:rPr lang="en-US" sz="1200" b="1" i="0" u="none" strike="noStrike" kern="1200" baseline="0" dirty="0">
                <a:solidFill>
                  <a:schemeClr val="tx1"/>
                </a:solidFill>
                <a:latin typeface="+mn-lt"/>
                <a:ea typeface="+mn-ea"/>
                <a:cs typeface="+mn-cs"/>
              </a:rPr>
              <a:t>Accounts Managed </a:t>
            </a:r>
            <a:r>
              <a:rPr lang="en-US" sz="1200" b="0" i="0" u="none" strike="noStrike" kern="1200" baseline="0" dirty="0">
                <a:solidFill>
                  <a:schemeClr val="tx1"/>
                </a:solidFill>
                <a:latin typeface="+mn-lt"/>
                <a:ea typeface="+mn-ea"/>
                <a:cs typeface="+mn-cs"/>
              </a:rPr>
              <a:t>in the </a:t>
            </a:r>
            <a:r>
              <a:rPr lang="en-US" sz="1200" b="1" i="0" u="none" strike="noStrike" kern="1200" baseline="0" dirty="0">
                <a:solidFill>
                  <a:schemeClr val="tx1"/>
                </a:solidFill>
                <a:latin typeface="+mn-lt"/>
                <a:ea typeface="+mn-ea"/>
                <a:cs typeface="+mn-cs"/>
              </a:rPr>
              <a:t>Sort by </a:t>
            </a:r>
            <a:r>
              <a:rPr lang="en-US" sz="1200" b="0" i="0" u="none" strike="noStrike" kern="1200" baseline="0" dirty="0">
                <a:solidFill>
                  <a:schemeClr val="tx1"/>
                </a:solidFill>
                <a:latin typeface="+mn-lt"/>
                <a:ea typeface="+mn-ea"/>
                <a:cs typeface="+mn-cs"/>
              </a:rPr>
              <a:t>box under </a:t>
            </a:r>
            <a:r>
              <a:rPr lang="en-US" sz="1200" b="1" i="0" u="none" strike="noStrike" kern="1200" baseline="0" dirty="0">
                <a:solidFill>
                  <a:schemeClr val="tx1"/>
                </a:solidFill>
                <a:latin typeface="+mn-lt"/>
                <a:ea typeface="+mn-ea"/>
                <a:cs typeface="+mn-cs"/>
              </a:rPr>
              <a:t>Column</a:t>
            </a:r>
          </a:p>
          <a:p>
            <a:r>
              <a:rPr lang="en-US" sz="1200" b="0" i="0" u="none" strike="noStrike" kern="1200" baseline="0" dirty="0">
                <a:solidFill>
                  <a:schemeClr val="tx1"/>
                </a:solidFill>
                <a:latin typeface="+mn-lt"/>
                <a:ea typeface="+mn-ea"/>
                <a:cs typeface="+mn-cs"/>
              </a:rPr>
              <a:t>		Choose </a:t>
            </a:r>
            <a:r>
              <a:rPr lang="en-US" sz="1200" b="1" i="0" u="none" strike="noStrike" kern="1200" baseline="0" dirty="0">
                <a:solidFill>
                  <a:schemeClr val="tx1"/>
                </a:solidFill>
                <a:latin typeface="+mn-lt"/>
                <a:ea typeface="+mn-ea"/>
                <a:cs typeface="+mn-cs"/>
              </a:rPr>
              <a:t>Smallest to Largest </a:t>
            </a:r>
            <a:r>
              <a:rPr lang="en-US" sz="1200" b="0" i="0" u="none" strike="noStrike" kern="1200" baseline="0" dirty="0">
                <a:solidFill>
                  <a:schemeClr val="tx1"/>
                </a:solidFill>
                <a:latin typeface="+mn-lt"/>
                <a:ea typeface="+mn-ea"/>
                <a:cs typeface="+mn-cs"/>
              </a:rPr>
              <a:t>under </a:t>
            </a:r>
            <a:r>
              <a:rPr lang="en-US" sz="1200" b="1" i="0" u="none" strike="noStrike" kern="1200" baseline="0" dirty="0">
                <a:solidFill>
                  <a:schemeClr val="tx1"/>
                </a:solidFill>
                <a:latin typeface="+mn-lt"/>
                <a:ea typeface="+mn-ea"/>
                <a:cs typeface="+mn-cs"/>
              </a:rPr>
              <a:t>Order</a:t>
            </a:r>
          </a:p>
          <a:p>
            <a:r>
              <a:rPr lang="en-US" sz="1200" b="0" i="0" u="none" strike="noStrike" kern="1200" baseline="0" dirty="0">
                <a:solidFill>
                  <a:schemeClr val="tx1"/>
                </a:solidFill>
                <a:latin typeface="+mn-lt"/>
                <a:ea typeface="+mn-ea"/>
                <a:cs typeface="+mn-cs"/>
              </a:rPr>
              <a:t>		Click </a:t>
            </a:r>
            <a:r>
              <a:rPr lang="en-US" sz="1200" b="1" i="0" u="none" strike="noStrike" kern="1200" baseline="0" dirty="0">
                <a:solidFill>
                  <a:schemeClr val="tx1"/>
                </a:solidFill>
                <a:latin typeface="+mn-lt"/>
                <a:ea typeface="+mn-ea"/>
                <a:cs typeface="+mn-cs"/>
              </a:rPr>
              <a:t>OK</a:t>
            </a:r>
            <a:endParaRPr lang="en-US" sz="1200" b="0" i="0" u="none" strike="noStrike" kern="1200" baseline="0" dirty="0">
              <a:solidFill>
                <a:schemeClr val="tx1"/>
              </a:solidFill>
              <a:latin typeface="+mn-lt"/>
              <a:ea typeface="+mn-ea"/>
              <a:cs typeface="+mn-cs"/>
            </a:endParaRPr>
          </a:p>
          <a:p>
            <a:endParaRPr lang="en-US" sz="1200" b="0" i="0" u="none" strike="noStrike" kern="1200" baseline="0" dirty="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54F60B61-172D-4509-B931-6E88C4E54591}" type="slidenum">
              <a:rPr lang="en-US" smtClean="0"/>
              <a:t>38</a:t>
            </a:fld>
            <a:endParaRPr lang="en-US" dirty="0"/>
          </a:p>
        </p:txBody>
      </p:sp>
    </p:spTree>
    <p:extLst>
      <p:ext uri="{BB962C8B-B14F-4D97-AF65-F5344CB8AC3E}">
        <p14:creationId xmlns:p14="http://schemas.microsoft.com/office/powerpoint/2010/main" val="116257275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In order to interpret from the bar chart exactly how many accounts are assigned to each manager, we add data labels to the bar chart, as in Figure 3.20, which is created in Excel using the following steps:</a:t>
            </a:r>
          </a:p>
          <a:p>
            <a:r>
              <a:rPr lang="en-US" sz="1200" b="1"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Step 1: Select the bar chart just created to reveal the </a:t>
            </a:r>
            <a:r>
              <a:rPr lang="en-US" sz="1200" b="1" i="0" u="none" strike="noStrike" kern="1200" baseline="0" dirty="0">
                <a:solidFill>
                  <a:schemeClr val="tx1"/>
                </a:solidFill>
                <a:latin typeface="+mn-lt"/>
                <a:ea typeface="+mn-ea"/>
                <a:cs typeface="+mn-cs"/>
              </a:rPr>
              <a:t>CHART TOOLS </a:t>
            </a:r>
            <a:r>
              <a:rPr lang="en-US" sz="1200" b="0" i="0" u="none" strike="noStrike" kern="1200" baseline="0" dirty="0">
                <a:solidFill>
                  <a:schemeClr val="tx1"/>
                </a:solidFill>
                <a:latin typeface="+mn-lt"/>
                <a:ea typeface="+mn-ea"/>
                <a:cs typeface="+mn-cs"/>
              </a:rPr>
              <a:t>Ribbon</a:t>
            </a:r>
          </a:p>
          <a:p>
            <a:r>
              <a:rPr lang="en-US" sz="1200" b="1"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Step 2: Click </a:t>
            </a:r>
            <a:r>
              <a:rPr lang="en-US" sz="1200" b="1" i="0" u="none" strike="noStrike" kern="1200" baseline="0" dirty="0">
                <a:solidFill>
                  <a:schemeClr val="tx1"/>
                </a:solidFill>
                <a:latin typeface="+mn-lt"/>
                <a:ea typeface="+mn-ea"/>
                <a:cs typeface="+mn-cs"/>
              </a:rPr>
              <a:t>DESIGN </a:t>
            </a:r>
            <a:r>
              <a:rPr lang="en-US" sz="1200" b="0" i="0" u="none" strike="noStrike" kern="1200" baseline="0" dirty="0">
                <a:solidFill>
                  <a:schemeClr val="tx1"/>
                </a:solidFill>
                <a:latin typeface="+mn-lt"/>
                <a:ea typeface="+mn-ea"/>
                <a:cs typeface="+mn-cs"/>
              </a:rPr>
              <a:t>tab in the </a:t>
            </a:r>
            <a:r>
              <a:rPr lang="en-US" sz="1200" b="1" i="0" u="none" strike="noStrike" kern="1200" baseline="0" dirty="0">
                <a:solidFill>
                  <a:schemeClr val="tx1"/>
                </a:solidFill>
                <a:latin typeface="+mn-lt"/>
                <a:ea typeface="+mn-ea"/>
                <a:cs typeface="+mn-cs"/>
              </a:rPr>
              <a:t>CHART TOOLS </a:t>
            </a:r>
            <a:r>
              <a:rPr lang="en-US" sz="1200" b="0" i="0" u="none" strike="noStrike" kern="1200" baseline="0" dirty="0">
                <a:solidFill>
                  <a:schemeClr val="tx1"/>
                </a:solidFill>
                <a:latin typeface="+mn-lt"/>
                <a:ea typeface="+mn-ea"/>
                <a:cs typeface="+mn-cs"/>
              </a:rPr>
              <a:t>Ribbon</a:t>
            </a:r>
          </a:p>
          <a:p>
            <a:r>
              <a:rPr lang="en-US" sz="1200" b="0" i="0" u="none" strike="noStrike" kern="1200" baseline="0" dirty="0">
                <a:solidFill>
                  <a:schemeClr val="tx1"/>
                </a:solidFill>
                <a:latin typeface="+mn-lt"/>
                <a:ea typeface="+mn-ea"/>
                <a:cs typeface="+mn-cs"/>
              </a:rPr>
              <a:t>	Step 3: Click </a:t>
            </a:r>
            <a:r>
              <a:rPr lang="en-US" sz="1200" b="1" i="0" u="none" strike="noStrike" kern="1200" baseline="0" dirty="0">
                <a:solidFill>
                  <a:schemeClr val="tx1"/>
                </a:solidFill>
                <a:latin typeface="+mn-lt"/>
                <a:ea typeface="+mn-ea"/>
                <a:cs typeface="+mn-cs"/>
              </a:rPr>
              <a:t>Add Chart Element </a:t>
            </a:r>
            <a:r>
              <a:rPr lang="en-US" sz="1200" b="0" i="0" u="none" strike="noStrike" kern="1200" baseline="0" dirty="0">
                <a:solidFill>
                  <a:schemeClr val="tx1"/>
                </a:solidFill>
                <a:latin typeface="+mn-lt"/>
                <a:ea typeface="+mn-ea"/>
                <a:cs typeface="+mn-cs"/>
              </a:rPr>
              <a:t>in the </a:t>
            </a:r>
            <a:r>
              <a:rPr lang="en-US" sz="1200" b="1" i="0" u="none" strike="noStrike" kern="1200" baseline="0" dirty="0">
                <a:solidFill>
                  <a:schemeClr val="tx1"/>
                </a:solidFill>
                <a:latin typeface="+mn-lt"/>
                <a:ea typeface="+mn-ea"/>
                <a:cs typeface="+mn-cs"/>
              </a:rPr>
              <a:t>Chart Layouts </a:t>
            </a:r>
            <a:r>
              <a:rPr lang="en-US" sz="1200" b="0" i="0" u="none" strike="noStrike" kern="1200" baseline="0" dirty="0">
                <a:solidFill>
                  <a:schemeClr val="tx1"/>
                </a:solidFill>
                <a:latin typeface="+mn-lt"/>
                <a:ea typeface="+mn-ea"/>
                <a:cs typeface="+mn-cs"/>
              </a:rPr>
              <a:t>group</a:t>
            </a:r>
          </a:p>
          <a:p>
            <a:r>
              <a:rPr lang="en-US" sz="1200" b="0" i="0" u="none" strike="noStrike" kern="1200" baseline="0" dirty="0">
                <a:solidFill>
                  <a:schemeClr val="tx1"/>
                </a:solidFill>
                <a:latin typeface="+mn-lt"/>
                <a:ea typeface="+mn-ea"/>
                <a:cs typeface="+mn-cs"/>
              </a:rPr>
              <a:t>		Select </a:t>
            </a:r>
            <a:r>
              <a:rPr lang="en-US" sz="1200" b="1" i="0" u="none" strike="noStrike" kern="1200" baseline="0" dirty="0">
                <a:solidFill>
                  <a:schemeClr val="tx1"/>
                </a:solidFill>
                <a:latin typeface="+mn-lt"/>
                <a:ea typeface="+mn-ea"/>
                <a:cs typeface="+mn-cs"/>
              </a:rPr>
              <a:t>Data Labels</a:t>
            </a:r>
          </a:p>
          <a:p>
            <a:r>
              <a:rPr lang="en-US" sz="1200" b="0" i="0" u="none" strike="noStrike" kern="1200" baseline="0" dirty="0">
                <a:solidFill>
                  <a:schemeClr val="tx1"/>
                </a:solidFill>
                <a:latin typeface="+mn-lt"/>
                <a:ea typeface="+mn-ea"/>
                <a:cs typeface="+mn-cs"/>
              </a:rPr>
              <a:t>		Click </a:t>
            </a:r>
            <a:r>
              <a:rPr lang="en-US" sz="1200" b="1" i="0" u="none" strike="noStrike" kern="1200" baseline="0" dirty="0">
                <a:solidFill>
                  <a:schemeClr val="tx1"/>
                </a:solidFill>
                <a:latin typeface="+mn-lt"/>
                <a:ea typeface="+mn-ea"/>
                <a:cs typeface="+mn-cs"/>
              </a:rPr>
              <a:t>Outside End</a:t>
            </a:r>
            <a:endParaRPr lang="en-US" sz="1200" b="0" i="0" u="none" strike="noStrike" kern="1200" baseline="0" dirty="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This adds labels of the number of accounts managed to the end of each bar so that the reader can easily look up exact values displayed in the bar chart.</a:t>
            </a:r>
          </a:p>
          <a:p>
            <a:endParaRPr lang="en-US" dirty="0"/>
          </a:p>
        </p:txBody>
      </p:sp>
      <p:sp>
        <p:nvSpPr>
          <p:cNvPr id="4" name="Slide Number Placeholder 3"/>
          <p:cNvSpPr>
            <a:spLocks noGrp="1"/>
          </p:cNvSpPr>
          <p:nvPr>
            <p:ph type="sldNum" sz="quarter" idx="10"/>
          </p:nvPr>
        </p:nvSpPr>
        <p:spPr/>
        <p:txBody>
          <a:bodyPr/>
          <a:lstStyle/>
          <a:p>
            <a:fld id="{54F60B61-172D-4509-B931-6E88C4E54591}" type="slidenum">
              <a:rPr lang="en-US" smtClean="0"/>
              <a:t>39</a:t>
            </a:fld>
            <a:endParaRPr lang="en-US" dirty="0"/>
          </a:p>
        </p:txBody>
      </p:sp>
    </p:spTree>
    <p:extLst>
      <p:ext uri="{BB962C8B-B14F-4D97-AF65-F5344CB8AC3E}">
        <p14:creationId xmlns:p14="http://schemas.microsoft.com/office/powerpoint/2010/main" val="116257275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F60B61-172D-4509-B931-6E88C4E54591}" type="slidenum">
              <a:rPr lang="en-US" smtClean="0"/>
              <a:t>40</a:t>
            </a:fld>
            <a:endParaRPr lang="en-US" dirty="0"/>
          </a:p>
        </p:txBody>
      </p:sp>
    </p:spTree>
    <p:extLst>
      <p:ext uri="{BB962C8B-B14F-4D97-AF65-F5344CB8AC3E}">
        <p14:creationId xmlns:p14="http://schemas.microsoft.com/office/powerpoint/2010/main" val="116257275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Figure 3.21 displays the data for the number of accounts managed in Figure 3.18.</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Visually, it is still relatively easy to see that Gentry has the greatest number of accounts and that Williams has the fewest.</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However, it is difficult to say whether Lopez or Francois has more accounts. Research has shown that people find it very difficult to perceive differences in area. </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Compare Figure 3.21 to Figure 3.19. </a:t>
            </a:r>
          </a:p>
          <a:p>
            <a:pPr marL="628650" lvl="1"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Making visual comparisons is much easier in the bar chart than in the pie chart (particularly when using a limited number of colors for differentiation).</a:t>
            </a:r>
          </a:p>
          <a:p>
            <a:endParaRPr lang="en-US" sz="1200" b="0" i="0" u="none" strike="noStrike" kern="1200" baseline="0" dirty="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54F60B61-172D-4509-B931-6E88C4E54591}" type="slidenum">
              <a:rPr lang="en-US" smtClean="0"/>
              <a:t>41</a:t>
            </a:fld>
            <a:endParaRPr lang="en-US" dirty="0"/>
          </a:p>
        </p:txBody>
      </p:sp>
    </p:spTree>
    <p:extLst>
      <p:ext uri="{BB962C8B-B14F-4D97-AF65-F5344CB8AC3E}">
        <p14:creationId xmlns:p14="http://schemas.microsoft.com/office/powerpoint/2010/main" val="116257275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Suppose that we want to compare the number of billionaires in various countries. </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Table 3.11 provides a sample of six countries, showing, for each country, the number of billionaires per 10 million residents, the per capita income, and the total number of billionaires.</a:t>
            </a:r>
          </a:p>
          <a:p>
            <a:endParaRPr lang="en-US" dirty="0"/>
          </a:p>
        </p:txBody>
      </p:sp>
      <p:sp>
        <p:nvSpPr>
          <p:cNvPr id="4" name="Slide Number Placeholder 3"/>
          <p:cNvSpPr>
            <a:spLocks noGrp="1"/>
          </p:cNvSpPr>
          <p:nvPr>
            <p:ph type="sldNum" sz="quarter" idx="10"/>
          </p:nvPr>
        </p:nvSpPr>
        <p:spPr/>
        <p:txBody>
          <a:bodyPr/>
          <a:lstStyle/>
          <a:p>
            <a:fld id="{54F60B61-172D-4509-B931-6E88C4E54591}" type="slidenum">
              <a:rPr lang="en-US" smtClean="0"/>
              <a:t>42</a:t>
            </a:fld>
            <a:endParaRPr lang="en-US" dirty="0"/>
          </a:p>
        </p:txBody>
      </p:sp>
    </p:spTree>
    <p:extLst>
      <p:ext uri="{BB962C8B-B14F-4D97-AF65-F5344CB8AC3E}">
        <p14:creationId xmlns:p14="http://schemas.microsoft.com/office/powerpoint/2010/main" val="116257275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kern="1200" baseline="0" dirty="0">
                <a:solidFill>
                  <a:schemeClr val="tx1"/>
                </a:solidFill>
                <a:latin typeface="+mn-lt"/>
                <a:ea typeface="+mn-ea"/>
                <a:cs typeface="+mn-cs"/>
              </a:rPr>
              <a:t>Figure 3.22 shows the bubble chart that has been created by Excel.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kern="1200" baseline="0" dirty="0">
                <a:solidFill>
                  <a:schemeClr val="tx1"/>
                </a:solidFill>
                <a:latin typeface="+mn-lt"/>
                <a:ea typeface="+mn-ea"/>
                <a:cs typeface="+mn-cs"/>
              </a:rPr>
              <a:t>Copy the sample data on billionaires from the webfile </a:t>
            </a:r>
            <a:r>
              <a:rPr lang="en-US" sz="1200" b="0" i="1" u="none" strike="noStrike" kern="1200" baseline="0" dirty="0">
                <a:solidFill>
                  <a:schemeClr val="tx1"/>
                </a:solidFill>
                <a:latin typeface="+mn-lt"/>
                <a:ea typeface="+mn-ea"/>
                <a:cs typeface="+mn-cs"/>
              </a:rPr>
              <a:t>Billionaires </a:t>
            </a:r>
            <a:r>
              <a:rPr lang="en-US" sz="1200" b="0" i="0" u="none" strike="noStrike" kern="1200" baseline="0" dirty="0">
                <a:solidFill>
                  <a:schemeClr val="tx1"/>
                </a:solidFill>
                <a:latin typeface="+mn-lt"/>
                <a:ea typeface="+mn-ea"/>
                <a:cs typeface="+mn-cs"/>
              </a:rPr>
              <a:t>to an Excel worksheet from columns A through D and rows 1 through 7.</a:t>
            </a:r>
          </a:p>
          <a:p>
            <a:r>
              <a:rPr lang="en-US" sz="1200" b="1"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Step 1: Select cells B2:D7</a:t>
            </a:r>
          </a:p>
          <a:p>
            <a:r>
              <a:rPr lang="en-US" sz="1200" b="1"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Step 2: Click the </a:t>
            </a:r>
            <a:r>
              <a:rPr lang="en-US" sz="1200" b="1" i="0" u="none" strike="noStrike" kern="1200" baseline="0" dirty="0">
                <a:solidFill>
                  <a:schemeClr val="tx1"/>
                </a:solidFill>
                <a:latin typeface="+mn-lt"/>
                <a:ea typeface="+mn-ea"/>
                <a:cs typeface="+mn-cs"/>
              </a:rPr>
              <a:t>INSERT </a:t>
            </a:r>
            <a:r>
              <a:rPr lang="en-US" sz="1200" b="0" i="0" u="none" strike="noStrike" kern="1200" baseline="0" dirty="0">
                <a:solidFill>
                  <a:schemeClr val="tx1"/>
                </a:solidFill>
                <a:latin typeface="+mn-lt"/>
                <a:ea typeface="+mn-ea"/>
                <a:cs typeface="+mn-cs"/>
              </a:rPr>
              <a:t>tab on the Ribbon</a:t>
            </a:r>
          </a:p>
          <a:p>
            <a:r>
              <a:rPr lang="en-US" sz="1200" b="1"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Step 3: In the </a:t>
            </a:r>
            <a:r>
              <a:rPr lang="en-US" sz="1200" b="1" i="0" u="none" strike="noStrike" kern="1200" baseline="0" dirty="0">
                <a:solidFill>
                  <a:schemeClr val="tx1"/>
                </a:solidFill>
                <a:latin typeface="+mn-lt"/>
                <a:ea typeface="+mn-ea"/>
                <a:cs typeface="+mn-cs"/>
              </a:rPr>
              <a:t>Charts </a:t>
            </a:r>
            <a:r>
              <a:rPr lang="en-US" sz="1200" b="0" i="0" u="none" strike="noStrike" kern="1200" baseline="0" dirty="0">
                <a:solidFill>
                  <a:schemeClr val="tx1"/>
                </a:solidFill>
                <a:latin typeface="+mn-lt"/>
                <a:ea typeface="+mn-ea"/>
                <a:cs typeface="+mn-cs"/>
              </a:rPr>
              <a:t>group, click </a:t>
            </a:r>
            <a:r>
              <a:rPr lang="en-US" sz="1200" b="1" i="0" u="none" strike="noStrike" kern="1200" baseline="0" dirty="0">
                <a:solidFill>
                  <a:schemeClr val="tx1"/>
                </a:solidFill>
                <a:latin typeface="+mn-lt"/>
                <a:ea typeface="+mn-ea"/>
                <a:cs typeface="+mn-cs"/>
              </a:rPr>
              <a:t>Insert Scatter (X,Y) or Bubble Chart </a:t>
            </a:r>
            <a:r>
              <a:rPr lang="en-US" sz="1200" b="0" i="0" u="none" strike="noStrike" kern="1200" baseline="0" dirty="0">
                <a:solidFill>
                  <a:schemeClr val="tx1"/>
                </a:solidFill>
                <a:latin typeface="+mn-lt"/>
                <a:ea typeface="+mn-ea"/>
                <a:cs typeface="+mn-cs"/>
              </a:rPr>
              <a:t>button</a:t>
            </a:r>
          </a:p>
          <a:p>
            <a:r>
              <a:rPr lang="en-US" sz="1200" b="0" i="0" u="none" strike="noStrike" kern="1200" baseline="0" dirty="0">
                <a:solidFill>
                  <a:schemeClr val="tx1"/>
                </a:solidFill>
                <a:latin typeface="+mn-lt"/>
                <a:ea typeface="+mn-ea"/>
                <a:cs typeface="+mn-cs"/>
              </a:rPr>
              <a:t>		In the </a:t>
            </a:r>
            <a:r>
              <a:rPr lang="en-US" sz="1200" b="1" i="0" u="none" strike="noStrike" kern="1200" baseline="0" dirty="0">
                <a:solidFill>
                  <a:schemeClr val="tx1"/>
                </a:solidFill>
                <a:latin typeface="+mn-lt"/>
                <a:ea typeface="+mn-ea"/>
                <a:cs typeface="+mn-cs"/>
              </a:rPr>
              <a:t>Bubble </a:t>
            </a:r>
            <a:r>
              <a:rPr lang="en-US" sz="1200" b="0" i="0" u="none" strike="noStrike" kern="1200" baseline="0" dirty="0">
                <a:solidFill>
                  <a:schemeClr val="tx1"/>
                </a:solidFill>
                <a:latin typeface="+mn-lt"/>
                <a:ea typeface="+mn-ea"/>
                <a:cs typeface="+mn-cs"/>
              </a:rPr>
              <a:t>subgroup, click the </a:t>
            </a:r>
            <a:r>
              <a:rPr lang="en-US" sz="1200" b="1" i="0" u="none" strike="noStrike" kern="1200" baseline="0" dirty="0">
                <a:solidFill>
                  <a:schemeClr val="tx1"/>
                </a:solidFill>
                <a:latin typeface="+mn-lt"/>
                <a:ea typeface="+mn-ea"/>
                <a:cs typeface="+mn-cs"/>
              </a:rPr>
              <a:t>Bubble </a:t>
            </a:r>
            <a:r>
              <a:rPr lang="en-US" sz="1200" b="0" i="0" u="none" strike="noStrike" kern="1200" baseline="0" dirty="0">
                <a:solidFill>
                  <a:schemeClr val="tx1"/>
                </a:solidFill>
                <a:latin typeface="+mn-lt"/>
                <a:ea typeface="+mn-ea"/>
                <a:cs typeface="+mn-cs"/>
              </a:rPr>
              <a:t>button</a:t>
            </a:r>
          </a:p>
          <a:p>
            <a:r>
              <a:rPr lang="en-US" sz="1200" b="1"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Step 4: Select the chart that was just created to reveal the </a:t>
            </a:r>
            <a:r>
              <a:rPr lang="en-US" sz="1200" b="1" i="0" u="none" strike="noStrike" kern="1200" baseline="0" dirty="0">
                <a:solidFill>
                  <a:schemeClr val="tx1"/>
                </a:solidFill>
                <a:latin typeface="+mn-lt"/>
                <a:ea typeface="+mn-ea"/>
                <a:cs typeface="+mn-cs"/>
              </a:rPr>
              <a:t>CHART TOOLS </a:t>
            </a:r>
            <a:r>
              <a:rPr lang="en-US" sz="1200" b="0" i="0" u="none" strike="noStrike" kern="1200" baseline="0" dirty="0">
                <a:solidFill>
                  <a:schemeClr val="tx1"/>
                </a:solidFill>
                <a:latin typeface="+mn-lt"/>
                <a:ea typeface="+mn-ea"/>
                <a:cs typeface="+mn-cs"/>
              </a:rPr>
              <a:t>ribbon</a:t>
            </a:r>
          </a:p>
          <a:p>
            <a:r>
              <a:rPr lang="en-US" sz="1200" b="0" i="0" u="none" strike="noStrike" kern="1200" baseline="0" dirty="0">
                <a:solidFill>
                  <a:schemeClr val="tx1"/>
                </a:solidFill>
                <a:latin typeface="+mn-lt"/>
                <a:ea typeface="+mn-ea"/>
                <a:cs typeface="+mn-cs"/>
              </a:rPr>
              <a:t>		Click the </a:t>
            </a:r>
            <a:r>
              <a:rPr lang="en-US" sz="1200" b="1" i="0" u="none" strike="noStrike" kern="1200" baseline="0" dirty="0">
                <a:solidFill>
                  <a:schemeClr val="tx1"/>
                </a:solidFill>
                <a:latin typeface="+mn-lt"/>
                <a:ea typeface="+mn-ea"/>
                <a:cs typeface="+mn-cs"/>
              </a:rPr>
              <a:t>DESIGN </a:t>
            </a:r>
            <a:r>
              <a:rPr lang="en-US" sz="1200" b="0" i="0" u="none" strike="noStrike" kern="1200" baseline="0" dirty="0">
                <a:solidFill>
                  <a:schemeClr val="tx1"/>
                </a:solidFill>
                <a:latin typeface="+mn-lt"/>
                <a:ea typeface="+mn-ea"/>
                <a:cs typeface="+mn-cs"/>
              </a:rPr>
              <a:t>tab under the </a:t>
            </a:r>
            <a:r>
              <a:rPr lang="en-US" sz="1200" b="1" i="0" u="none" strike="noStrike" kern="1200" baseline="0" dirty="0">
                <a:solidFill>
                  <a:schemeClr val="tx1"/>
                </a:solidFill>
                <a:latin typeface="+mn-lt"/>
                <a:ea typeface="+mn-ea"/>
                <a:cs typeface="+mn-cs"/>
              </a:rPr>
              <a:t>CHART TOOLS </a:t>
            </a:r>
            <a:r>
              <a:rPr lang="en-US" sz="1200" b="0" i="0" u="none" strike="noStrike" kern="1200" baseline="0" dirty="0">
                <a:solidFill>
                  <a:schemeClr val="tx1"/>
                </a:solidFill>
                <a:latin typeface="+mn-lt"/>
                <a:ea typeface="+mn-ea"/>
                <a:cs typeface="+mn-cs"/>
              </a:rPr>
              <a:t>Ribbon</a:t>
            </a:r>
          </a:p>
          <a:p>
            <a:r>
              <a:rPr lang="en-US" sz="1200" b="1"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Step 5: Click </a:t>
            </a:r>
            <a:r>
              <a:rPr lang="en-US" sz="1200" b="1" i="0" u="none" strike="noStrike" kern="1200" baseline="0" dirty="0">
                <a:solidFill>
                  <a:schemeClr val="tx1"/>
                </a:solidFill>
                <a:latin typeface="+mn-lt"/>
                <a:ea typeface="+mn-ea"/>
                <a:cs typeface="+mn-cs"/>
              </a:rPr>
              <a:t>Add Chart Element </a:t>
            </a:r>
            <a:r>
              <a:rPr lang="en-US" sz="1200" b="0" i="0" u="none" strike="noStrike" kern="1200" baseline="0" dirty="0">
                <a:solidFill>
                  <a:schemeClr val="tx1"/>
                </a:solidFill>
                <a:latin typeface="+mn-lt"/>
                <a:ea typeface="+mn-ea"/>
                <a:cs typeface="+mn-cs"/>
              </a:rPr>
              <a:t>in the </a:t>
            </a:r>
            <a:r>
              <a:rPr lang="en-US" sz="1200" b="1" i="0" u="none" strike="noStrike" kern="1200" baseline="0" dirty="0">
                <a:solidFill>
                  <a:schemeClr val="tx1"/>
                </a:solidFill>
                <a:latin typeface="+mn-lt"/>
                <a:ea typeface="+mn-ea"/>
                <a:cs typeface="+mn-cs"/>
              </a:rPr>
              <a:t>Chart Layouts </a:t>
            </a:r>
            <a:r>
              <a:rPr lang="en-US" sz="1200" b="0" i="0" u="none" strike="noStrike" kern="1200" baseline="0" dirty="0">
                <a:solidFill>
                  <a:schemeClr val="tx1"/>
                </a:solidFill>
                <a:latin typeface="+mn-lt"/>
                <a:ea typeface="+mn-ea"/>
                <a:cs typeface="+mn-cs"/>
              </a:rPr>
              <a:t>group</a:t>
            </a:r>
          </a:p>
          <a:p>
            <a:r>
              <a:rPr lang="en-US" sz="1200" b="0" i="0" u="none" strike="noStrike" kern="1200" baseline="0" dirty="0">
                <a:solidFill>
                  <a:schemeClr val="tx1"/>
                </a:solidFill>
                <a:latin typeface="+mn-lt"/>
                <a:ea typeface="+mn-ea"/>
                <a:cs typeface="+mn-cs"/>
              </a:rPr>
              <a:t>		Choose </a:t>
            </a:r>
            <a:r>
              <a:rPr lang="en-US" sz="1200" b="1" i="0" u="none" strike="noStrike" kern="1200" baseline="0" dirty="0">
                <a:solidFill>
                  <a:schemeClr val="tx1"/>
                </a:solidFill>
                <a:latin typeface="+mn-lt"/>
                <a:ea typeface="+mn-ea"/>
                <a:cs typeface="+mn-cs"/>
              </a:rPr>
              <a:t>Axis Title </a:t>
            </a:r>
            <a:r>
              <a:rPr lang="en-US" sz="1200" b="0" i="0" u="none" strike="noStrike" kern="1200" baseline="0" dirty="0">
                <a:solidFill>
                  <a:schemeClr val="tx1"/>
                </a:solidFill>
                <a:latin typeface="+mn-lt"/>
                <a:ea typeface="+mn-ea"/>
                <a:cs typeface="+mn-cs"/>
              </a:rPr>
              <a:t>from the drop-down menu</a:t>
            </a:r>
          </a:p>
          <a:p>
            <a:r>
              <a:rPr lang="en-US" sz="1200" b="0" i="0" u="none" strike="noStrike" kern="1200" baseline="0" dirty="0">
                <a:solidFill>
                  <a:schemeClr val="tx1"/>
                </a:solidFill>
                <a:latin typeface="+mn-lt"/>
                <a:ea typeface="+mn-ea"/>
                <a:cs typeface="+mn-cs"/>
              </a:rPr>
              <a:t>		Click </a:t>
            </a:r>
            <a:r>
              <a:rPr lang="en-US" sz="1200" b="1" i="0" u="none" strike="noStrike" kern="1200" baseline="0" dirty="0">
                <a:solidFill>
                  <a:schemeClr val="tx1"/>
                </a:solidFill>
                <a:latin typeface="+mn-lt"/>
                <a:ea typeface="+mn-ea"/>
                <a:cs typeface="+mn-cs"/>
              </a:rPr>
              <a:t>Primary Horizontal</a:t>
            </a:r>
          </a:p>
          <a:p>
            <a:r>
              <a:rPr lang="en-US" sz="1200" b="0" i="0" u="none" strike="noStrike" kern="1200" baseline="0" dirty="0">
                <a:solidFill>
                  <a:schemeClr val="tx1"/>
                </a:solidFill>
                <a:latin typeface="+mn-lt"/>
                <a:ea typeface="+mn-ea"/>
                <a:cs typeface="+mn-cs"/>
              </a:rPr>
              <a:t>		Click on the text box under the horizontal axis, and replace “Axis Title” with </a:t>
            </a:r>
            <a:r>
              <a:rPr lang="en-US" sz="1200" b="0" i="1" u="none" strike="noStrike" kern="1200" baseline="0" dirty="0">
                <a:solidFill>
                  <a:schemeClr val="tx1"/>
                </a:solidFill>
                <a:latin typeface="+mn-lt"/>
                <a:ea typeface="+mn-ea"/>
                <a:cs typeface="+mn-cs"/>
              </a:rPr>
              <a:t>Billionaires per 10 Million residents</a:t>
            </a:r>
          </a:p>
          <a:p>
            <a:r>
              <a:rPr lang="en-US" sz="1200" b="0" i="0" u="none" strike="noStrike" kern="1200" baseline="0" dirty="0">
                <a:solidFill>
                  <a:schemeClr val="tx1"/>
                </a:solidFill>
                <a:latin typeface="+mn-lt"/>
                <a:ea typeface="+mn-ea"/>
                <a:cs typeface="+mn-cs"/>
              </a:rPr>
              <a:t>	Step 6: Click </a:t>
            </a:r>
            <a:r>
              <a:rPr lang="en-US" sz="1200" b="1" i="0" u="none" strike="noStrike" kern="1200" baseline="0" dirty="0">
                <a:solidFill>
                  <a:schemeClr val="tx1"/>
                </a:solidFill>
                <a:latin typeface="+mn-lt"/>
                <a:ea typeface="+mn-ea"/>
                <a:cs typeface="+mn-cs"/>
              </a:rPr>
              <a:t>Add Chart Element </a:t>
            </a:r>
            <a:r>
              <a:rPr lang="en-US" sz="1200" b="0" i="0" u="none" strike="noStrike" kern="1200" baseline="0" dirty="0">
                <a:solidFill>
                  <a:schemeClr val="tx1"/>
                </a:solidFill>
                <a:latin typeface="+mn-lt"/>
                <a:ea typeface="+mn-ea"/>
                <a:cs typeface="+mn-cs"/>
              </a:rPr>
              <a:t>in the </a:t>
            </a:r>
            <a:r>
              <a:rPr lang="en-US" sz="1200" b="1" i="0" u="none" strike="noStrike" kern="1200" baseline="0" dirty="0">
                <a:solidFill>
                  <a:schemeClr val="tx1"/>
                </a:solidFill>
                <a:latin typeface="+mn-lt"/>
                <a:ea typeface="+mn-ea"/>
                <a:cs typeface="+mn-cs"/>
              </a:rPr>
              <a:t>Chart Layouts </a:t>
            </a:r>
            <a:r>
              <a:rPr lang="en-US" sz="1200" b="0" i="0" u="none" strike="noStrike" kern="1200" baseline="0" dirty="0">
                <a:solidFill>
                  <a:schemeClr val="tx1"/>
                </a:solidFill>
                <a:latin typeface="+mn-lt"/>
                <a:ea typeface="+mn-ea"/>
                <a:cs typeface="+mn-cs"/>
              </a:rPr>
              <a:t>group</a:t>
            </a:r>
          </a:p>
          <a:p>
            <a:r>
              <a:rPr lang="en-US" sz="1200" b="0" i="0" u="none" strike="noStrike" kern="1200" baseline="0" dirty="0">
                <a:solidFill>
                  <a:schemeClr val="tx1"/>
                </a:solidFill>
                <a:latin typeface="+mn-lt"/>
                <a:ea typeface="+mn-ea"/>
                <a:cs typeface="+mn-cs"/>
              </a:rPr>
              <a:t>		Choose </a:t>
            </a:r>
            <a:r>
              <a:rPr lang="en-US" sz="1200" b="1" i="0" u="none" strike="noStrike" kern="1200" baseline="0" dirty="0">
                <a:solidFill>
                  <a:schemeClr val="tx1"/>
                </a:solidFill>
                <a:latin typeface="+mn-lt"/>
                <a:ea typeface="+mn-ea"/>
                <a:cs typeface="+mn-cs"/>
              </a:rPr>
              <a:t>Axis Title </a:t>
            </a:r>
            <a:r>
              <a:rPr lang="en-US" sz="1200" b="0" i="0" u="none" strike="noStrike" kern="1200" baseline="0" dirty="0">
                <a:solidFill>
                  <a:schemeClr val="tx1"/>
                </a:solidFill>
                <a:latin typeface="+mn-lt"/>
                <a:ea typeface="+mn-ea"/>
                <a:cs typeface="+mn-cs"/>
              </a:rPr>
              <a:t>from the drop-down menu</a:t>
            </a:r>
          </a:p>
          <a:p>
            <a:r>
              <a:rPr lang="en-US" sz="1200" b="0" i="0" u="none" strike="noStrike" kern="1200" baseline="0" dirty="0">
                <a:solidFill>
                  <a:schemeClr val="tx1"/>
                </a:solidFill>
                <a:latin typeface="+mn-lt"/>
                <a:ea typeface="+mn-ea"/>
                <a:cs typeface="+mn-cs"/>
              </a:rPr>
              <a:t>		Click </a:t>
            </a:r>
            <a:r>
              <a:rPr lang="en-US" sz="1200" b="1" i="0" u="none" strike="noStrike" kern="1200" baseline="0" dirty="0">
                <a:solidFill>
                  <a:schemeClr val="tx1"/>
                </a:solidFill>
                <a:latin typeface="+mn-lt"/>
                <a:ea typeface="+mn-ea"/>
                <a:cs typeface="+mn-cs"/>
              </a:rPr>
              <a:t>Primary Vertical</a:t>
            </a:r>
          </a:p>
          <a:p>
            <a:r>
              <a:rPr lang="en-US" sz="1200" b="0" i="0" u="none" strike="noStrike" kern="1200" baseline="0" dirty="0">
                <a:solidFill>
                  <a:schemeClr val="tx1"/>
                </a:solidFill>
                <a:latin typeface="+mn-lt"/>
                <a:ea typeface="+mn-ea"/>
                <a:cs typeface="+mn-cs"/>
              </a:rPr>
              <a:t>		Click on the text box next to the vertical axis, and replace “Axis Title” with </a:t>
            </a:r>
            <a:r>
              <a:rPr lang="en-US" sz="1200" b="0" i="1" u="none" strike="noStrike" kern="1200" baseline="0" dirty="0">
                <a:solidFill>
                  <a:schemeClr val="tx1"/>
                </a:solidFill>
                <a:latin typeface="+mn-lt"/>
                <a:ea typeface="+mn-ea"/>
                <a:cs typeface="+mn-cs"/>
              </a:rPr>
              <a:t>Per Capita income</a:t>
            </a:r>
          </a:p>
          <a:p>
            <a:r>
              <a:rPr lang="en-US" sz="1200" b="1"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Step 7: Click </a:t>
            </a:r>
            <a:r>
              <a:rPr lang="en-US" sz="1200" b="1" i="0" u="none" strike="noStrike" kern="1200" baseline="0" dirty="0">
                <a:solidFill>
                  <a:schemeClr val="tx1"/>
                </a:solidFill>
                <a:latin typeface="+mn-lt"/>
                <a:ea typeface="+mn-ea"/>
                <a:cs typeface="+mn-cs"/>
              </a:rPr>
              <a:t>Add Chart Element </a:t>
            </a:r>
            <a:r>
              <a:rPr lang="en-US" sz="1200" b="0" i="0" u="none" strike="noStrike" kern="1200" baseline="0" dirty="0">
                <a:solidFill>
                  <a:schemeClr val="tx1"/>
                </a:solidFill>
                <a:latin typeface="+mn-lt"/>
                <a:ea typeface="+mn-ea"/>
                <a:cs typeface="+mn-cs"/>
              </a:rPr>
              <a:t>in the </a:t>
            </a:r>
            <a:r>
              <a:rPr lang="en-US" sz="1200" b="1" i="0" u="none" strike="noStrike" kern="1200" baseline="0" dirty="0">
                <a:solidFill>
                  <a:schemeClr val="tx1"/>
                </a:solidFill>
                <a:latin typeface="+mn-lt"/>
                <a:ea typeface="+mn-ea"/>
                <a:cs typeface="+mn-cs"/>
              </a:rPr>
              <a:t>Chart Layouts </a:t>
            </a:r>
            <a:r>
              <a:rPr lang="en-US" sz="1200" b="0" i="0" u="none" strike="noStrike" kern="1200" baseline="0" dirty="0">
                <a:solidFill>
                  <a:schemeClr val="tx1"/>
                </a:solidFill>
                <a:latin typeface="+mn-lt"/>
                <a:ea typeface="+mn-ea"/>
                <a:cs typeface="+mn-cs"/>
              </a:rPr>
              <a:t>group</a:t>
            </a:r>
          </a:p>
          <a:p>
            <a:r>
              <a:rPr lang="en-US" sz="1200" b="0" i="0" u="none" strike="noStrike" kern="1200" baseline="0" dirty="0">
                <a:solidFill>
                  <a:schemeClr val="tx1"/>
                </a:solidFill>
                <a:latin typeface="+mn-lt"/>
                <a:ea typeface="+mn-ea"/>
                <a:cs typeface="+mn-cs"/>
              </a:rPr>
              <a:t>		Choose </a:t>
            </a:r>
            <a:r>
              <a:rPr lang="en-US" sz="1200" b="1" i="0" u="none" strike="noStrike" kern="1200" baseline="0" dirty="0">
                <a:solidFill>
                  <a:schemeClr val="tx1"/>
                </a:solidFill>
                <a:latin typeface="+mn-lt"/>
                <a:ea typeface="+mn-ea"/>
                <a:cs typeface="+mn-cs"/>
              </a:rPr>
              <a:t>Chart Title </a:t>
            </a:r>
            <a:r>
              <a:rPr lang="en-US" sz="1200" b="0" i="0" u="none" strike="noStrike" kern="1200" baseline="0" dirty="0">
                <a:solidFill>
                  <a:schemeClr val="tx1"/>
                </a:solidFill>
                <a:latin typeface="+mn-lt"/>
                <a:ea typeface="+mn-ea"/>
                <a:cs typeface="+mn-cs"/>
              </a:rPr>
              <a:t>from the drop-down menu</a:t>
            </a:r>
          </a:p>
          <a:p>
            <a:r>
              <a:rPr lang="en-US" sz="1200" b="0" i="0" u="none" strike="noStrike" kern="1200" baseline="0" dirty="0">
                <a:solidFill>
                  <a:schemeClr val="tx1"/>
                </a:solidFill>
                <a:latin typeface="+mn-lt"/>
                <a:ea typeface="+mn-ea"/>
                <a:cs typeface="+mn-cs"/>
              </a:rPr>
              <a:t>		Click </a:t>
            </a:r>
            <a:r>
              <a:rPr lang="en-US" sz="1200" b="1" i="0" u="none" strike="noStrike" kern="1200" baseline="0" dirty="0">
                <a:solidFill>
                  <a:schemeClr val="tx1"/>
                </a:solidFill>
                <a:latin typeface="+mn-lt"/>
                <a:ea typeface="+mn-ea"/>
                <a:cs typeface="+mn-cs"/>
              </a:rPr>
              <a:t>Above Chart</a:t>
            </a:r>
          </a:p>
          <a:p>
            <a:r>
              <a:rPr lang="en-US" sz="1200" b="0" i="0" u="none" strike="noStrike" kern="1200" baseline="0" dirty="0">
                <a:solidFill>
                  <a:schemeClr val="tx1"/>
                </a:solidFill>
                <a:latin typeface="+mn-lt"/>
                <a:ea typeface="+mn-ea"/>
                <a:cs typeface="+mn-cs"/>
              </a:rPr>
              <a:t>		Click on the text box above the chart, and replace “Chart Title” with </a:t>
            </a:r>
            <a:r>
              <a:rPr lang="en-US" sz="1200" b="0" i="1" u="none" strike="noStrike" kern="1200" baseline="0" dirty="0">
                <a:solidFill>
                  <a:schemeClr val="tx1"/>
                </a:solidFill>
                <a:latin typeface="+mn-lt"/>
                <a:ea typeface="+mn-ea"/>
                <a:cs typeface="+mn-cs"/>
              </a:rPr>
              <a:t>Billionaires by Country</a:t>
            </a:r>
          </a:p>
          <a:p>
            <a:r>
              <a:rPr lang="en-US" sz="1200" b="1"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Step 8: Click </a:t>
            </a:r>
            <a:r>
              <a:rPr lang="en-US" sz="1200" b="1" i="0" u="none" strike="noStrike" kern="1200" baseline="0" dirty="0">
                <a:solidFill>
                  <a:schemeClr val="tx1"/>
                </a:solidFill>
                <a:latin typeface="+mn-lt"/>
                <a:ea typeface="+mn-ea"/>
                <a:cs typeface="+mn-cs"/>
              </a:rPr>
              <a:t>Add Chart Element </a:t>
            </a:r>
            <a:r>
              <a:rPr lang="en-US" sz="1200" b="0" i="0" u="none" strike="noStrike" kern="1200" baseline="0" dirty="0">
                <a:solidFill>
                  <a:schemeClr val="tx1"/>
                </a:solidFill>
                <a:latin typeface="+mn-lt"/>
                <a:ea typeface="+mn-ea"/>
                <a:cs typeface="+mn-cs"/>
              </a:rPr>
              <a:t>in the </a:t>
            </a:r>
            <a:r>
              <a:rPr lang="en-US" sz="1200" b="1" i="0" u="none" strike="noStrike" kern="1200" baseline="0" dirty="0">
                <a:solidFill>
                  <a:schemeClr val="tx1"/>
                </a:solidFill>
                <a:latin typeface="+mn-lt"/>
                <a:ea typeface="+mn-ea"/>
                <a:cs typeface="+mn-cs"/>
              </a:rPr>
              <a:t>Chart Layouts </a:t>
            </a:r>
            <a:r>
              <a:rPr lang="en-US" sz="1200" b="0" i="0" u="none" strike="noStrike" kern="1200" baseline="0" dirty="0">
                <a:solidFill>
                  <a:schemeClr val="tx1"/>
                </a:solidFill>
                <a:latin typeface="+mn-lt"/>
                <a:ea typeface="+mn-ea"/>
                <a:cs typeface="+mn-cs"/>
              </a:rPr>
              <a:t>group</a:t>
            </a:r>
          </a:p>
          <a:p>
            <a:r>
              <a:rPr lang="en-US" sz="1200" b="0" i="0" u="none" strike="noStrike" kern="1200" baseline="0" dirty="0">
                <a:solidFill>
                  <a:schemeClr val="tx1"/>
                </a:solidFill>
                <a:latin typeface="+mn-lt"/>
                <a:ea typeface="+mn-ea"/>
                <a:cs typeface="+mn-cs"/>
              </a:rPr>
              <a:t>		Choose </a:t>
            </a:r>
            <a:r>
              <a:rPr lang="en-US" sz="1200" b="1" i="0" u="none" strike="noStrike" kern="1200" baseline="0" dirty="0">
                <a:solidFill>
                  <a:schemeClr val="tx1"/>
                </a:solidFill>
                <a:latin typeface="+mn-lt"/>
                <a:ea typeface="+mn-ea"/>
                <a:cs typeface="+mn-cs"/>
              </a:rPr>
              <a:t>Gridlines </a:t>
            </a:r>
            <a:r>
              <a:rPr lang="en-US" sz="1200" b="0" i="0" u="none" strike="noStrike" kern="1200" baseline="0" dirty="0">
                <a:solidFill>
                  <a:schemeClr val="tx1"/>
                </a:solidFill>
                <a:latin typeface="+mn-lt"/>
                <a:ea typeface="+mn-ea"/>
                <a:cs typeface="+mn-cs"/>
              </a:rPr>
              <a:t>from the drop-down menu</a:t>
            </a:r>
          </a:p>
          <a:p>
            <a:r>
              <a:rPr lang="en-US" sz="1200" b="0" i="0" u="none" strike="noStrike" kern="1200" baseline="0" dirty="0">
                <a:solidFill>
                  <a:schemeClr val="tx1"/>
                </a:solidFill>
                <a:latin typeface="+mn-lt"/>
                <a:ea typeface="+mn-ea"/>
                <a:cs typeface="+mn-cs"/>
              </a:rPr>
              <a:t>		Deselect </a:t>
            </a:r>
            <a:r>
              <a:rPr lang="en-US" sz="1200" b="1" i="0" u="none" strike="noStrike" kern="1200" baseline="0" dirty="0">
                <a:solidFill>
                  <a:schemeClr val="tx1"/>
                </a:solidFill>
                <a:latin typeface="+mn-lt"/>
                <a:ea typeface="+mn-ea"/>
                <a:cs typeface="+mn-cs"/>
              </a:rPr>
              <a:t>Primary Major Horizontal </a:t>
            </a:r>
            <a:r>
              <a:rPr lang="en-US" sz="1200" b="0" i="0" u="none" strike="noStrike" kern="1200" baseline="0" dirty="0">
                <a:solidFill>
                  <a:schemeClr val="tx1"/>
                </a:solidFill>
                <a:latin typeface="+mn-lt"/>
                <a:ea typeface="+mn-ea"/>
                <a:cs typeface="+mn-cs"/>
              </a:rPr>
              <a:t>and </a:t>
            </a:r>
            <a:r>
              <a:rPr lang="en-US" sz="1200" b="1" i="0" u="none" strike="noStrike" kern="1200" baseline="0" dirty="0">
                <a:solidFill>
                  <a:schemeClr val="tx1"/>
                </a:solidFill>
                <a:latin typeface="+mn-lt"/>
                <a:ea typeface="+mn-ea"/>
                <a:cs typeface="+mn-cs"/>
              </a:rPr>
              <a:t>Primary Major Vertical </a:t>
            </a:r>
            <a:r>
              <a:rPr lang="en-US" sz="1200" b="0" i="0" u="none" strike="noStrike" kern="1200" baseline="0" dirty="0">
                <a:solidFill>
                  <a:schemeClr val="tx1"/>
                </a:solidFill>
                <a:latin typeface="+mn-lt"/>
                <a:ea typeface="+mn-ea"/>
                <a:cs typeface="+mn-cs"/>
              </a:rPr>
              <a:t>to remove the gridlines from the bubble chart</a:t>
            </a:r>
          </a:p>
          <a:p>
            <a:endParaRPr lang="en-US" sz="1200" b="0" i="0" u="none" strike="noStrike" kern="1200" baseline="0" dirty="0">
              <a:solidFill>
                <a:schemeClr val="tx1"/>
              </a:solidFill>
              <a:latin typeface="+mn-lt"/>
              <a:ea typeface="+mn-ea"/>
              <a:cs typeface="+mn-cs"/>
            </a:endParaRPr>
          </a:p>
          <a:p>
            <a:endParaRPr lang="en-US" sz="1200" b="0" i="0" u="none" strike="noStrike" kern="1200" baseline="0" dirty="0">
              <a:solidFill>
                <a:schemeClr val="tx1"/>
              </a:solidFill>
              <a:latin typeface="+mn-lt"/>
              <a:ea typeface="+mn-ea"/>
              <a:cs typeface="+mn-cs"/>
            </a:endParaRPr>
          </a:p>
          <a:p>
            <a:pPr marL="628650" lvl="1"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However, we can make this chart much more informative by taking a few additional steps to add the names of the countries:</a:t>
            </a:r>
          </a:p>
          <a:p>
            <a:r>
              <a:rPr lang="en-US" sz="1200" b="1"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Step 9: Click </a:t>
            </a:r>
            <a:r>
              <a:rPr lang="en-US" sz="1200" b="1" i="0" u="none" strike="noStrike" kern="1200" baseline="0" dirty="0">
                <a:solidFill>
                  <a:schemeClr val="tx1"/>
                </a:solidFill>
                <a:latin typeface="+mn-lt"/>
                <a:ea typeface="+mn-ea"/>
                <a:cs typeface="+mn-cs"/>
              </a:rPr>
              <a:t>Add Chart Element </a:t>
            </a:r>
            <a:r>
              <a:rPr lang="en-US" sz="1200" b="0" i="0" u="none" strike="noStrike" kern="1200" baseline="0" dirty="0">
                <a:solidFill>
                  <a:schemeClr val="tx1"/>
                </a:solidFill>
                <a:latin typeface="+mn-lt"/>
                <a:ea typeface="+mn-ea"/>
                <a:cs typeface="+mn-cs"/>
              </a:rPr>
              <a:t>in the </a:t>
            </a:r>
            <a:r>
              <a:rPr lang="en-US" sz="1200" b="1" i="0" u="none" strike="noStrike" kern="1200" baseline="0" dirty="0">
                <a:solidFill>
                  <a:schemeClr val="tx1"/>
                </a:solidFill>
                <a:latin typeface="+mn-lt"/>
                <a:ea typeface="+mn-ea"/>
                <a:cs typeface="+mn-cs"/>
              </a:rPr>
              <a:t>Chart Layouts </a:t>
            </a:r>
            <a:r>
              <a:rPr lang="en-US" sz="1200" b="0" i="0" u="none" strike="noStrike" kern="1200" baseline="0" dirty="0">
                <a:solidFill>
                  <a:schemeClr val="tx1"/>
                </a:solidFill>
                <a:latin typeface="+mn-lt"/>
                <a:ea typeface="+mn-ea"/>
                <a:cs typeface="+mn-cs"/>
              </a:rPr>
              <a:t>group</a:t>
            </a:r>
          </a:p>
          <a:p>
            <a:r>
              <a:rPr lang="en-US" sz="1200" b="0" i="0" u="none" strike="noStrike" kern="1200" baseline="0" dirty="0">
                <a:solidFill>
                  <a:schemeClr val="tx1"/>
                </a:solidFill>
                <a:latin typeface="+mn-lt"/>
                <a:ea typeface="+mn-ea"/>
                <a:cs typeface="+mn-cs"/>
              </a:rPr>
              <a:t>		Choose </a:t>
            </a:r>
            <a:r>
              <a:rPr lang="en-US" sz="1200" b="1" i="0" u="none" strike="noStrike" kern="1200" baseline="0" dirty="0">
                <a:solidFill>
                  <a:schemeClr val="tx1"/>
                </a:solidFill>
                <a:latin typeface="+mn-lt"/>
                <a:ea typeface="+mn-ea"/>
                <a:cs typeface="+mn-cs"/>
              </a:rPr>
              <a:t>Data Labels </a:t>
            </a:r>
            <a:r>
              <a:rPr lang="en-US" sz="1200" b="0" i="0" u="none" strike="noStrike" kern="1200" baseline="0" dirty="0">
                <a:solidFill>
                  <a:schemeClr val="tx1"/>
                </a:solidFill>
                <a:latin typeface="+mn-lt"/>
                <a:ea typeface="+mn-ea"/>
                <a:cs typeface="+mn-cs"/>
              </a:rPr>
              <a:t>from the drop-down menu</a:t>
            </a:r>
          </a:p>
          <a:p>
            <a:r>
              <a:rPr lang="en-US" sz="1200" b="0" i="0" u="none" strike="noStrike" kern="1200" baseline="0" dirty="0">
                <a:solidFill>
                  <a:schemeClr val="tx1"/>
                </a:solidFill>
                <a:latin typeface="+mn-lt"/>
                <a:ea typeface="+mn-ea"/>
                <a:cs typeface="+mn-cs"/>
              </a:rPr>
              <a:t>		Click </a:t>
            </a:r>
            <a:r>
              <a:rPr lang="en-US" sz="1200" b="1" i="0" u="none" strike="noStrike" kern="1200" baseline="0" dirty="0">
                <a:solidFill>
                  <a:schemeClr val="tx1"/>
                </a:solidFill>
                <a:latin typeface="+mn-lt"/>
                <a:ea typeface="+mn-ea"/>
                <a:cs typeface="+mn-cs"/>
              </a:rPr>
              <a:t>More Data Label Options . . .</a:t>
            </a:r>
          </a:p>
          <a:p>
            <a:r>
              <a:rPr lang="en-US" sz="1200" b="0" i="0" u="none" strike="noStrike" kern="1200" baseline="0" dirty="0">
                <a:solidFill>
                  <a:schemeClr val="tx1"/>
                </a:solidFill>
                <a:latin typeface="+mn-lt"/>
                <a:ea typeface="+mn-ea"/>
                <a:cs typeface="+mn-cs"/>
              </a:rPr>
              <a:t>	Step 10:</a:t>
            </a:r>
            <a:r>
              <a:rPr lang="en-US" sz="1200" b="1"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Click the </a:t>
            </a:r>
            <a:r>
              <a:rPr lang="en-US" sz="1200" b="1" i="0" u="none" strike="noStrike" kern="1200" baseline="0" dirty="0">
                <a:solidFill>
                  <a:schemeClr val="tx1"/>
                </a:solidFill>
                <a:latin typeface="+mn-lt"/>
                <a:ea typeface="+mn-ea"/>
                <a:cs typeface="+mn-cs"/>
              </a:rPr>
              <a:t>Label Options </a:t>
            </a:r>
            <a:r>
              <a:rPr lang="en-US" sz="1200" b="0" i="0" u="none" strike="noStrike" kern="1200" baseline="0" dirty="0">
                <a:solidFill>
                  <a:schemeClr val="tx1"/>
                </a:solidFill>
                <a:latin typeface="+mn-lt"/>
                <a:ea typeface="+mn-ea"/>
                <a:cs typeface="+mn-cs"/>
              </a:rPr>
              <a:t>icon</a:t>
            </a:r>
          </a:p>
          <a:p>
            <a:r>
              <a:rPr lang="en-US" sz="1200" b="0" i="0" u="none" strike="noStrike" kern="1200" baseline="0" dirty="0">
                <a:solidFill>
                  <a:schemeClr val="tx1"/>
                </a:solidFill>
                <a:latin typeface="+mn-lt"/>
                <a:ea typeface="+mn-ea"/>
                <a:cs typeface="+mn-cs"/>
              </a:rPr>
              <a:t>		Under </a:t>
            </a:r>
            <a:r>
              <a:rPr lang="en-US" sz="1200" b="1" i="0" u="none" strike="noStrike" kern="1200" baseline="0" dirty="0">
                <a:solidFill>
                  <a:schemeClr val="tx1"/>
                </a:solidFill>
                <a:latin typeface="+mn-lt"/>
                <a:ea typeface="+mn-ea"/>
                <a:cs typeface="+mn-cs"/>
              </a:rPr>
              <a:t>LABEL OPTIONS</a:t>
            </a:r>
            <a:r>
              <a:rPr lang="en-US" sz="1200" b="0" i="0" u="none" strike="noStrike" kern="1200" baseline="0" dirty="0">
                <a:solidFill>
                  <a:schemeClr val="tx1"/>
                </a:solidFill>
                <a:latin typeface="+mn-lt"/>
                <a:ea typeface="+mn-ea"/>
                <a:cs typeface="+mn-cs"/>
              </a:rPr>
              <a:t>, select </a:t>
            </a:r>
            <a:r>
              <a:rPr lang="en-US" sz="1200" b="1" i="0" u="none" strike="noStrike" kern="1200" baseline="0" dirty="0">
                <a:solidFill>
                  <a:schemeClr val="tx1"/>
                </a:solidFill>
                <a:latin typeface="+mn-lt"/>
                <a:ea typeface="+mn-ea"/>
                <a:cs typeface="+mn-cs"/>
              </a:rPr>
              <a:t>Value from Cells</a:t>
            </a:r>
            <a:r>
              <a:rPr lang="en-US" sz="1200" b="0" i="0" u="none" strike="noStrike" kern="1200" baseline="0" dirty="0">
                <a:solidFill>
                  <a:schemeClr val="tx1"/>
                </a:solidFill>
                <a:latin typeface="+mn-lt"/>
                <a:ea typeface="+mn-ea"/>
                <a:cs typeface="+mn-cs"/>
              </a:rPr>
              <a:t>, and click the </a:t>
            </a:r>
            <a:r>
              <a:rPr lang="en-US" sz="1200" b="1" i="0" u="none" strike="noStrike" kern="1200" baseline="0" dirty="0">
                <a:solidFill>
                  <a:schemeClr val="tx1"/>
                </a:solidFill>
                <a:latin typeface="+mn-lt"/>
                <a:ea typeface="+mn-ea"/>
                <a:cs typeface="+mn-cs"/>
              </a:rPr>
              <a:t>Select Range </a:t>
            </a:r>
            <a:r>
              <a:rPr lang="en-US" sz="1200" b="0" i="0" u="none" strike="noStrike" kern="1200" baseline="0" dirty="0">
                <a:solidFill>
                  <a:schemeClr val="tx1"/>
                </a:solidFill>
                <a:latin typeface="+mn-lt"/>
                <a:ea typeface="+mn-ea"/>
                <a:cs typeface="+mn-cs"/>
              </a:rPr>
              <a:t>button</a:t>
            </a:r>
          </a:p>
          <a:p>
            <a:r>
              <a:rPr lang="en-US" sz="1200" b="0" i="0" u="none" strike="noStrike" kern="1200" baseline="0" dirty="0">
                <a:solidFill>
                  <a:schemeClr val="tx1"/>
                </a:solidFill>
                <a:latin typeface="+mn-lt"/>
                <a:ea typeface="+mn-ea"/>
                <a:cs typeface="+mn-cs"/>
              </a:rPr>
              <a:t>	Step 11: When the </a:t>
            </a:r>
            <a:r>
              <a:rPr lang="en-US" sz="1200" b="1" i="0" u="none" strike="noStrike" kern="1200" baseline="0" dirty="0">
                <a:solidFill>
                  <a:schemeClr val="tx1"/>
                </a:solidFill>
                <a:latin typeface="+mn-lt"/>
                <a:ea typeface="+mn-ea"/>
                <a:cs typeface="+mn-cs"/>
              </a:rPr>
              <a:t>Data Label Range </a:t>
            </a:r>
            <a:r>
              <a:rPr lang="en-US" sz="1200" b="0" i="0" u="none" strike="noStrike" kern="1200" baseline="0" dirty="0">
                <a:solidFill>
                  <a:schemeClr val="tx1"/>
                </a:solidFill>
                <a:latin typeface="+mn-lt"/>
                <a:ea typeface="+mn-ea"/>
                <a:cs typeface="+mn-cs"/>
              </a:rPr>
              <a:t>dialog box opens, select cells A2:A7 in the Worksheet. </a:t>
            </a:r>
          </a:p>
          <a:p>
            <a:r>
              <a:rPr lang="en-US" sz="1200" b="0" i="0" u="none" strike="noStrike" kern="1200" baseline="0" dirty="0">
                <a:solidFill>
                  <a:schemeClr val="tx1"/>
                </a:solidFill>
                <a:latin typeface="+mn-lt"/>
                <a:ea typeface="+mn-ea"/>
                <a:cs typeface="+mn-cs"/>
              </a:rPr>
              <a:t>		This will enter the value “=SheetName!$A$2:$A$7” into the </a:t>
            </a:r>
            <a:r>
              <a:rPr lang="en-US" sz="1200" b="1" i="0" u="none" strike="noStrike" kern="1200" baseline="0" dirty="0">
                <a:solidFill>
                  <a:schemeClr val="tx1"/>
                </a:solidFill>
                <a:latin typeface="+mn-lt"/>
                <a:ea typeface="+mn-ea"/>
                <a:cs typeface="+mn-cs"/>
              </a:rPr>
              <a:t>Select Data Label Range </a:t>
            </a:r>
            <a:r>
              <a:rPr lang="en-US" sz="1200" b="0" i="0" u="none" strike="noStrike" kern="1200" baseline="0" dirty="0">
                <a:solidFill>
                  <a:schemeClr val="tx1"/>
                </a:solidFill>
                <a:latin typeface="+mn-lt"/>
                <a:ea typeface="+mn-ea"/>
                <a:cs typeface="+mn-cs"/>
              </a:rPr>
              <a:t>box </a:t>
            </a:r>
          </a:p>
          <a:p>
            <a:r>
              <a:rPr lang="en-US" sz="1200" b="0" i="0" u="none" strike="noStrike" kern="1200" baseline="0" dirty="0">
                <a:solidFill>
                  <a:schemeClr val="tx1"/>
                </a:solidFill>
                <a:latin typeface="+mn-lt"/>
                <a:ea typeface="+mn-ea"/>
                <a:cs typeface="+mn-cs"/>
              </a:rPr>
              <a:t>		where “SheetName” is the name of the active Worksheet</a:t>
            </a:r>
          </a:p>
          <a:p>
            <a:r>
              <a:rPr lang="en-US" sz="1200" b="0" i="0" u="none" strike="noStrike" kern="1200" baseline="0" dirty="0">
                <a:solidFill>
                  <a:schemeClr val="tx1"/>
                </a:solidFill>
                <a:latin typeface="+mn-lt"/>
                <a:ea typeface="+mn-ea"/>
                <a:cs typeface="+mn-cs"/>
              </a:rPr>
              <a:t>		Click </a:t>
            </a:r>
            <a:r>
              <a:rPr lang="en-US" sz="1200" b="1" i="0" u="none" strike="noStrike" kern="1200" baseline="0" dirty="0">
                <a:solidFill>
                  <a:schemeClr val="tx1"/>
                </a:solidFill>
                <a:latin typeface="+mn-lt"/>
                <a:ea typeface="+mn-ea"/>
                <a:cs typeface="+mn-cs"/>
              </a:rPr>
              <a:t>OK</a:t>
            </a:r>
          </a:p>
          <a:p>
            <a:r>
              <a:rPr lang="en-US" sz="1200" b="0" i="0" u="none" strike="noStrike" kern="1200" baseline="0" dirty="0">
                <a:solidFill>
                  <a:schemeClr val="tx1"/>
                </a:solidFill>
                <a:latin typeface="+mn-lt"/>
                <a:ea typeface="+mn-ea"/>
                <a:cs typeface="+mn-cs"/>
              </a:rPr>
              <a:t>	Step 12:</a:t>
            </a:r>
            <a:r>
              <a:rPr lang="en-US" sz="1200" b="1"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In the </a:t>
            </a:r>
            <a:r>
              <a:rPr lang="en-US" sz="1200" b="1" i="0" u="none" strike="noStrike" kern="1200" baseline="0" dirty="0">
                <a:solidFill>
                  <a:schemeClr val="tx1"/>
                </a:solidFill>
                <a:latin typeface="+mn-lt"/>
                <a:ea typeface="+mn-ea"/>
                <a:cs typeface="+mn-cs"/>
              </a:rPr>
              <a:t>Format Data Labels </a:t>
            </a:r>
            <a:r>
              <a:rPr lang="en-US" sz="1200" b="0" i="0" u="none" strike="noStrike" kern="1200" baseline="0" dirty="0">
                <a:solidFill>
                  <a:schemeClr val="tx1"/>
                </a:solidFill>
                <a:latin typeface="+mn-lt"/>
                <a:ea typeface="+mn-ea"/>
                <a:cs typeface="+mn-cs"/>
              </a:rPr>
              <a:t>task pane, deselect </a:t>
            </a:r>
            <a:r>
              <a:rPr lang="en-US" sz="1200" b="1" i="0" u="none" strike="noStrike" kern="1200" baseline="0" dirty="0">
                <a:solidFill>
                  <a:schemeClr val="tx1"/>
                </a:solidFill>
                <a:latin typeface="+mn-lt"/>
                <a:ea typeface="+mn-ea"/>
                <a:cs typeface="+mn-cs"/>
              </a:rPr>
              <a:t>Y Value </a:t>
            </a:r>
            <a:r>
              <a:rPr lang="en-US" sz="1200" b="0" i="0" u="none" strike="noStrike" kern="1200" baseline="0" dirty="0">
                <a:solidFill>
                  <a:schemeClr val="tx1"/>
                </a:solidFill>
                <a:latin typeface="+mn-lt"/>
                <a:ea typeface="+mn-ea"/>
                <a:cs typeface="+mn-cs"/>
              </a:rPr>
              <a:t>in the </a:t>
            </a:r>
            <a:r>
              <a:rPr lang="en-US" sz="1200" b="1" i="0" u="none" strike="noStrike" kern="1200" baseline="0" dirty="0">
                <a:solidFill>
                  <a:schemeClr val="tx1"/>
                </a:solidFill>
                <a:latin typeface="+mn-lt"/>
                <a:ea typeface="+mn-ea"/>
                <a:cs typeface="+mn-cs"/>
              </a:rPr>
              <a:t>LABEL OPTIONS </a:t>
            </a:r>
            <a:r>
              <a:rPr lang="en-US" sz="1200" b="0" i="0" u="none" strike="noStrike" kern="1200" baseline="0" dirty="0">
                <a:solidFill>
                  <a:schemeClr val="tx1"/>
                </a:solidFill>
                <a:latin typeface="+mn-lt"/>
                <a:ea typeface="+mn-ea"/>
                <a:cs typeface="+mn-cs"/>
              </a:rPr>
              <a:t>area, and select </a:t>
            </a:r>
            <a:r>
              <a:rPr lang="en-US" sz="1200" b="1" i="0" u="none" strike="noStrike" kern="1200" baseline="0" dirty="0">
                <a:solidFill>
                  <a:schemeClr val="tx1"/>
                </a:solidFill>
                <a:latin typeface="+mn-lt"/>
                <a:ea typeface="+mn-ea"/>
                <a:cs typeface="+mn-cs"/>
              </a:rPr>
              <a:t>Right </a:t>
            </a:r>
            <a:r>
              <a:rPr lang="en-US" sz="1200" b="0" i="0" u="none" strike="noStrike" kern="1200" baseline="0" dirty="0">
                <a:solidFill>
                  <a:schemeClr val="tx1"/>
                </a:solidFill>
                <a:latin typeface="+mn-lt"/>
                <a:ea typeface="+mn-ea"/>
                <a:cs typeface="+mn-cs"/>
              </a:rPr>
              <a:t>under </a:t>
            </a:r>
            <a:r>
              <a:rPr lang="en-US" sz="1200" b="1" i="0" u="none" strike="noStrike" kern="1200" baseline="0" dirty="0">
                <a:solidFill>
                  <a:schemeClr val="tx1"/>
                </a:solidFill>
                <a:latin typeface="+mn-lt"/>
                <a:ea typeface="+mn-ea"/>
                <a:cs typeface="+mn-cs"/>
              </a:rPr>
              <a:t>Label Position</a:t>
            </a:r>
            <a:endParaRPr lang="en-US" sz="1200" b="0" i="0" u="none" strike="noStrike" kern="1200" baseline="0" dirty="0">
              <a:solidFill>
                <a:schemeClr val="tx1"/>
              </a:solidFill>
              <a:latin typeface="+mn-lt"/>
              <a:ea typeface="+mn-ea"/>
              <a:cs typeface="+mn-cs"/>
            </a:endParaRPr>
          </a:p>
          <a:p>
            <a:endParaRPr lang="en-US" sz="1200" b="0" i="0" u="none" strike="noStrike" kern="1200" baseline="0" dirty="0">
              <a:solidFill>
                <a:schemeClr val="tx1"/>
              </a:solidFill>
              <a:latin typeface="+mn-lt"/>
              <a:ea typeface="+mn-ea"/>
              <a:cs typeface="+mn-cs"/>
            </a:endParaRPr>
          </a:p>
          <a:p>
            <a:endParaRPr lang="en-US" sz="1200" b="0" i="0" u="none" strike="noStrike" kern="1200" baseline="0" dirty="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54F60B61-172D-4509-B931-6E88C4E54591}" type="slidenum">
              <a:rPr lang="en-US" smtClean="0"/>
              <a:t>43</a:t>
            </a:fld>
            <a:endParaRPr lang="en-US" dirty="0"/>
          </a:p>
        </p:txBody>
      </p:sp>
    </p:spTree>
    <p:extLst>
      <p:ext uri="{BB962C8B-B14F-4D97-AF65-F5344CB8AC3E}">
        <p14:creationId xmlns:p14="http://schemas.microsoft.com/office/powerpoint/2010/main" val="11625727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Table 3.2 shows a modified table in which all grid lines have been deleted except for those around the title of the table. </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Deleting the grid lines in Table 3.1 increases the data-ink ratio because a larger proportion of the ink used in the table is used to convey the information</a:t>
            </a:r>
          </a:p>
          <a:p>
            <a:pPr marL="0" indent="0">
              <a:buFont typeface="Arial" panose="020B0604020202020204" pitchFamily="34" charset="0"/>
              <a:buNone/>
            </a:pPr>
            <a:r>
              <a:rPr lang="en-US" sz="1200" b="0" i="0" u="none" strike="noStrike" kern="1200" baseline="0" dirty="0">
                <a:solidFill>
                  <a:schemeClr val="tx1"/>
                </a:solidFill>
                <a:latin typeface="+mn-lt"/>
                <a:ea typeface="+mn-ea"/>
                <a:cs typeface="+mn-cs"/>
              </a:rPr>
              <a:t> (the actual numbers).</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Similarly, deleting the unnecessary horizontal lines in Figure 3.4 increases the data-ink ratio.</a:t>
            </a:r>
          </a:p>
          <a:p>
            <a:pPr marL="171450" indent="-171450">
              <a:buFont typeface="Arial" panose="020B0604020202020204" pitchFamily="34" charset="0"/>
              <a:buChar char="•"/>
            </a:pPr>
            <a:endParaRPr lang="en-US" sz="1200" b="0" i="0" u="none" strike="noStrike" kern="1200" baseline="0" dirty="0">
              <a:solidFill>
                <a:schemeClr val="tx1"/>
              </a:solidFill>
              <a:latin typeface="+mn-lt"/>
              <a:ea typeface="+mn-ea"/>
              <a:cs typeface="+mn-cs"/>
            </a:endParaRPr>
          </a:p>
          <a:p>
            <a:pPr marL="0" indent="0">
              <a:buFont typeface="Arial" panose="020B0604020202020204" pitchFamily="34" charset="0"/>
              <a:buNone/>
            </a:pPr>
            <a:endParaRPr lang="en-US" sz="1200" b="0" i="0" u="none" strike="noStrike" kern="1200" baseline="0" dirty="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54F60B61-172D-4509-B931-6E88C4E54591}" type="slidenum">
              <a:rPr lang="en-US" smtClean="0"/>
              <a:t>8</a:t>
            </a:fld>
            <a:endParaRPr lang="en-US" dirty="0"/>
          </a:p>
        </p:txBody>
      </p:sp>
    </p:spTree>
    <p:extLst>
      <p:ext uri="{BB962C8B-B14F-4D97-AF65-F5344CB8AC3E}">
        <p14:creationId xmlns:p14="http://schemas.microsoft.com/office/powerpoint/2010/main" val="396468835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The completed bubble chart in Figure 3.23 enables us to easily associate each country with the corresponding bubble. </a:t>
            </a:r>
          </a:p>
          <a:p>
            <a:pPr marL="628650" lvl="1"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Hong Kong has the most billionaires per 10 million residents but that the United States has many more billionaires overall (Hong Kong has a much smaller population than the United States). </a:t>
            </a:r>
          </a:p>
          <a:p>
            <a:pPr marL="628650" lvl="1"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From the relative bubble sizes, we see that China and Russia also have many billionaires but that there are relatively few billionaires per 10 million residents in these countries and that these countries overall have low per capita incomes. </a:t>
            </a:r>
          </a:p>
          <a:p>
            <a:pPr marL="628650" lvl="1"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The United Kingdom, United States, and Hong Kong all have much higher per capita incomes. </a:t>
            </a:r>
            <a:endParaRPr lang="en-US" dirty="0"/>
          </a:p>
        </p:txBody>
      </p:sp>
      <p:sp>
        <p:nvSpPr>
          <p:cNvPr id="4" name="Slide Number Placeholder 3"/>
          <p:cNvSpPr>
            <a:spLocks noGrp="1"/>
          </p:cNvSpPr>
          <p:nvPr>
            <p:ph type="sldNum" sz="quarter" idx="10"/>
          </p:nvPr>
        </p:nvSpPr>
        <p:spPr/>
        <p:txBody>
          <a:bodyPr/>
          <a:lstStyle/>
          <a:p>
            <a:fld id="{54F60B61-172D-4509-B931-6E88C4E54591}" type="slidenum">
              <a:rPr lang="en-US" smtClean="0"/>
              <a:t>44</a:t>
            </a:fld>
            <a:endParaRPr lang="en-US" dirty="0"/>
          </a:p>
        </p:txBody>
      </p:sp>
    </p:spTree>
    <p:extLst>
      <p:ext uri="{BB962C8B-B14F-4D97-AF65-F5344CB8AC3E}">
        <p14:creationId xmlns:p14="http://schemas.microsoft.com/office/powerpoint/2010/main" val="116257275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kern="1200" baseline="0" dirty="0">
                <a:solidFill>
                  <a:schemeClr val="tx1"/>
                </a:solidFill>
                <a:latin typeface="+mn-lt"/>
                <a:ea typeface="+mn-ea"/>
                <a:cs typeface="+mn-cs"/>
              </a:rPr>
              <a:t>Figure 3.24 can be created in Excel by following these steps: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	Step 1:</a:t>
            </a:r>
            <a:r>
              <a:rPr lang="en-US" sz="1200" b="1"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Select cells B2:M17</a:t>
            </a:r>
          </a:p>
          <a:p>
            <a:r>
              <a:rPr lang="en-US" sz="1200" b="1"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Step 2:</a:t>
            </a:r>
            <a:r>
              <a:rPr lang="en-US" sz="1200" b="1"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Click the </a:t>
            </a:r>
            <a:r>
              <a:rPr lang="en-US" sz="1200" b="1" i="0" u="none" strike="noStrike" kern="1200" baseline="0" dirty="0">
                <a:solidFill>
                  <a:schemeClr val="tx1"/>
                </a:solidFill>
                <a:latin typeface="+mn-lt"/>
                <a:ea typeface="+mn-ea"/>
                <a:cs typeface="+mn-cs"/>
              </a:rPr>
              <a:t>HOME </a:t>
            </a:r>
            <a:r>
              <a:rPr lang="en-US" sz="1200" b="0" i="0" u="none" strike="noStrike" kern="1200" baseline="0" dirty="0">
                <a:solidFill>
                  <a:schemeClr val="tx1"/>
                </a:solidFill>
                <a:latin typeface="+mn-lt"/>
                <a:ea typeface="+mn-ea"/>
                <a:cs typeface="+mn-cs"/>
              </a:rPr>
              <a:t>tab on the Ribbon</a:t>
            </a:r>
          </a:p>
          <a:p>
            <a:r>
              <a:rPr lang="en-US" sz="1200" b="1"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Step 3:</a:t>
            </a:r>
            <a:r>
              <a:rPr lang="en-US" sz="1200" b="1"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Click </a:t>
            </a:r>
            <a:r>
              <a:rPr lang="en-US" sz="1200" b="1" i="0" u="none" strike="noStrike" kern="1200" baseline="0" dirty="0">
                <a:solidFill>
                  <a:schemeClr val="tx1"/>
                </a:solidFill>
                <a:latin typeface="+mn-lt"/>
                <a:ea typeface="+mn-ea"/>
                <a:cs typeface="+mn-cs"/>
              </a:rPr>
              <a:t>Conditional Formatting </a:t>
            </a:r>
            <a:r>
              <a:rPr lang="en-US" sz="1200" b="0" i="0" u="none" strike="noStrike" kern="1200" baseline="0" dirty="0">
                <a:solidFill>
                  <a:schemeClr val="tx1"/>
                </a:solidFill>
                <a:latin typeface="+mn-lt"/>
                <a:ea typeface="+mn-ea"/>
                <a:cs typeface="+mn-cs"/>
              </a:rPr>
              <a:t>in the </a:t>
            </a:r>
            <a:r>
              <a:rPr lang="en-US" sz="1200" b="1" i="0" u="none" strike="noStrike" kern="1200" baseline="0" dirty="0">
                <a:solidFill>
                  <a:schemeClr val="tx1"/>
                </a:solidFill>
                <a:latin typeface="+mn-lt"/>
                <a:ea typeface="+mn-ea"/>
                <a:cs typeface="+mn-cs"/>
              </a:rPr>
              <a:t>Styles </a:t>
            </a:r>
            <a:r>
              <a:rPr lang="en-US" sz="1200" b="0" i="0" u="none" strike="noStrike" kern="1200" baseline="0" dirty="0">
                <a:solidFill>
                  <a:schemeClr val="tx1"/>
                </a:solidFill>
                <a:latin typeface="+mn-lt"/>
                <a:ea typeface="+mn-ea"/>
                <a:cs typeface="+mn-cs"/>
              </a:rPr>
              <a:t>group</a:t>
            </a:r>
          </a:p>
          <a:p>
            <a:r>
              <a:rPr lang="en-US" sz="1200" b="0" i="0" u="none" strike="noStrike" kern="1200" baseline="0" dirty="0">
                <a:solidFill>
                  <a:schemeClr val="tx1"/>
                </a:solidFill>
                <a:latin typeface="+mn-lt"/>
                <a:ea typeface="+mn-ea"/>
                <a:cs typeface="+mn-cs"/>
              </a:rPr>
              <a:t>		Choose </a:t>
            </a:r>
            <a:r>
              <a:rPr lang="en-US" sz="1200" b="1" i="0" u="none" strike="noStrike" kern="1200" baseline="0" dirty="0">
                <a:solidFill>
                  <a:schemeClr val="tx1"/>
                </a:solidFill>
                <a:latin typeface="+mn-lt"/>
                <a:ea typeface="+mn-ea"/>
                <a:cs typeface="+mn-cs"/>
              </a:rPr>
              <a:t>Color Scales </a:t>
            </a:r>
            <a:r>
              <a:rPr lang="en-US" sz="1200" b="0" i="0" u="none" strike="noStrike" kern="1200" baseline="0" dirty="0">
                <a:solidFill>
                  <a:schemeClr val="tx1"/>
                </a:solidFill>
                <a:latin typeface="+mn-lt"/>
                <a:ea typeface="+mn-ea"/>
                <a:cs typeface="+mn-cs"/>
              </a:rPr>
              <a:t>and click on </a:t>
            </a:r>
            <a:r>
              <a:rPr lang="en-US" sz="1200" b="1" i="0" u="none" strike="noStrike" kern="1200" baseline="0" dirty="0">
                <a:solidFill>
                  <a:schemeClr val="tx1"/>
                </a:solidFill>
                <a:latin typeface="+mn-lt"/>
                <a:ea typeface="+mn-ea"/>
                <a:cs typeface="+mn-cs"/>
              </a:rPr>
              <a:t>Blue–White–Red Color Scale</a:t>
            </a:r>
          </a:p>
          <a:p>
            <a:endParaRPr lang="en-US" sz="1200" b="0" i="0" u="none" strike="noStrike" kern="1200" baseline="0" dirty="0">
              <a:solidFill>
                <a:schemeClr val="tx1"/>
              </a:solidFill>
              <a:latin typeface="+mn-lt"/>
              <a:ea typeface="+mn-ea"/>
              <a:cs typeface="+mn-cs"/>
            </a:endParaRPr>
          </a:p>
          <a:p>
            <a:pPr marL="628650" lvl="1"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To add the sparklines in Column N, we use the following steps:</a:t>
            </a:r>
          </a:p>
          <a:p>
            <a:r>
              <a:rPr lang="en-US" sz="1200" b="1"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Step 4:</a:t>
            </a:r>
            <a:r>
              <a:rPr lang="en-US" sz="1200" b="1"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Select cell N2</a:t>
            </a:r>
          </a:p>
          <a:p>
            <a:r>
              <a:rPr lang="en-US" sz="1200" b="1"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Step 5:</a:t>
            </a:r>
            <a:r>
              <a:rPr lang="en-US" sz="1200" b="1"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Click the </a:t>
            </a:r>
            <a:r>
              <a:rPr lang="en-US" sz="1200" b="1" i="0" u="none" strike="noStrike" kern="1200" baseline="0" dirty="0">
                <a:solidFill>
                  <a:schemeClr val="tx1"/>
                </a:solidFill>
                <a:latin typeface="+mn-lt"/>
                <a:ea typeface="+mn-ea"/>
                <a:cs typeface="+mn-cs"/>
              </a:rPr>
              <a:t>INSERT </a:t>
            </a:r>
            <a:r>
              <a:rPr lang="en-US" sz="1200" b="0" i="0" u="none" strike="noStrike" kern="1200" baseline="0" dirty="0">
                <a:solidFill>
                  <a:schemeClr val="tx1"/>
                </a:solidFill>
                <a:latin typeface="+mn-lt"/>
                <a:ea typeface="+mn-ea"/>
                <a:cs typeface="+mn-cs"/>
              </a:rPr>
              <a:t>tab on the Ribbon</a:t>
            </a:r>
          </a:p>
          <a:p>
            <a:r>
              <a:rPr lang="en-US" sz="1200" b="1"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Step 6: Click </a:t>
            </a:r>
            <a:r>
              <a:rPr lang="en-US" sz="1200" b="1" i="0" u="none" strike="noStrike" kern="1200" baseline="0" dirty="0">
                <a:solidFill>
                  <a:schemeClr val="tx1"/>
                </a:solidFill>
                <a:latin typeface="+mn-lt"/>
                <a:ea typeface="+mn-ea"/>
                <a:cs typeface="+mn-cs"/>
              </a:rPr>
              <a:t>Line </a:t>
            </a:r>
            <a:r>
              <a:rPr lang="en-US" sz="1200" b="0" i="0" u="none" strike="noStrike" kern="1200" baseline="0" dirty="0">
                <a:solidFill>
                  <a:schemeClr val="tx1"/>
                </a:solidFill>
                <a:latin typeface="+mn-lt"/>
                <a:ea typeface="+mn-ea"/>
                <a:cs typeface="+mn-cs"/>
              </a:rPr>
              <a:t>in the </a:t>
            </a:r>
            <a:r>
              <a:rPr lang="en-US" sz="1200" b="1" i="0" u="none" strike="noStrike" kern="1200" baseline="0" dirty="0">
                <a:solidFill>
                  <a:schemeClr val="tx1"/>
                </a:solidFill>
                <a:latin typeface="+mn-lt"/>
                <a:ea typeface="+mn-ea"/>
                <a:cs typeface="+mn-cs"/>
              </a:rPr>
              <a:t>Sparklines </a:t>
            </a:r>
            <a:r>
              <a:rPr lang="en-US" sz="1200" b="0" i="0" u="none" strike="noStrike" kern="1200" baseline="0" dirty="0">
                <a:solidFill>
                  <a:schemeClr val="tx1"/>
                </a:solidFill>
                <a:latin typeface="+mn-lt"/>
                <a:ea typeface="+mn-ea"/>
                <a:cs typeface="+mn-cs"/>
              </a:rPr>
              <a:t>group</a:t>
            </a:r>
          </a:p>
          <a:p>
            <a:r>
              <a:rPr lang="en-US" sz="1200" b="1"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Step 7:</a:t>
            </a:r>
            <a:r>
              <a:rPr lang="en-US" sz="1200" b="1"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When the </a:t>
            </a:r>
            <a:r>
              <a:rPr lang="en-US" sz="1200" b="1" i="0" u="none" strike="noStrike" kern="1200" baseline="0" dirty="0">
                <a:solidFill>
                  <a:schemeClr val="tx1"/>
                </a:solidFill>
                <a:latin typeface="+mn-lt"/>
                <a:ea typeface="+mn-ea"/>
                <a:cs typeface="+mn-cs"/>
              </a:rPr>
              <a:t>Create Sparklines </a:t>
            </a:r>
            <a:r>
              <a:rPr lang="en-US" sz="1200" b="0" i="0" u="none" strike="noStrike" kern="1200" baseline="0" dirty="0">
                <a:solidFill>
                  <a:schemeClr val="tx1"/>
                </a:solidFill>
                <a:latin typeface="+mn-lt"/>
                <a:ea typeface="+mn-ea"/>
                <a:cs typeface="+mn-cs"/>
              </a:rPr>
              <a:t>dialog box opens:</a:t>
            </a:r>
          </a:p>
          <a:p>
            <a:r>
              <a:rPr lang="en-US" sz="1200" b="0" i="0" u="none" strike="noStrike" kern="1200" baseline="0" dirty="0">
                <a:solidFill>
                  <a:schemeClr val="tx1"/>
                </a:solidFill>
                <a:latin typeface="+mn-lt"/>
                <a:ea typeface="+mn-ea"/>
                <a:cs typeface="+mn-cs"/>
              </a:rPr>
              <a:t>		Enter </a:t>
            </a:r>
            <a:r>
              <a:rPr lang="en-US" sz="1200" b="0" i="1" u="none" strike="noStrike" kern="1200" baseline="0" dirty="0">
                <a:solidFill>
                  <a:schemeClr val="tx1"/>
                </a:solidFill>
                <a:latin typeface="+mn-lt"/>
                <a:ea typeface="+mn-ea"/>
                <a:cs typeface="+mn-cs"/>
              </a:rPr>
              <a:t>B2:M2 </a:t>
            </a:r>
            <a:r>
              <a:rPr lang="en-US" sz="1200" b="0" i="0" u="none" strike="noStrike" kern="1200" baseline="0" dirty="0">
                <a:solidFill>
                  <a:schemeClr val="tx1"/>
                </a:solidFill>
                <a:latin typeface="+mn-lt"/>
                <a:ea typeface="+mn-ea"/>
                <a:cs typeface="+mn-cs"/>
              </a:rPr>
              <a:t>in the </a:t>
            </a:r>
            <a:r>
              <a:rPr lang="en-US" sz="1200" b="1" i="0" u="none" strike="noStrike" kern="1200" baseline="0" dirty="0">
                <a:solidFill>
                  <a:schemeClr val="tx1"/>
                </a:solidFill>
                <a:latin typeface="+mn-lt"/>
                <a:ea typeface="+mn-ea"/>
                <a:cs typeface="+mn-cs"/>
              </a:rPr>
              <a:t>Data Range: </a:t>
            </a:r>
            <a:r>
              <a:rPr lang="en-US" sz="1200" b="0" i="0" u="none" strike="noStrike" kern="1200" baseline="0" dirty="0">
                <a:solidFill>
                  <a:schemeClr val="tx1"/>
                </a:solidFill>
                <a:latin typeface="+mn-lt"/>
                <a:ea typeface="+mn-ea"/>
                <a:cs typeface="+mn-cs"/>
              </a:rPr>
              <a:t>box</a:t>
            </a:r>
          </a:p>
          <a:p>
            <a:r>
              <a:rPr lang="en-US" sz="1200" b="0" i="0" u="none" strike="noStrike" kern="1200" baseline="0" dirty="0">
                <a:solidFill>
                  <a:schemeClr val="tx1"/>
                </a:solidFill>
                <a:latin typeface="+mn-lt"/>
                <a:ea typeface="+mn-ea"/>
                <a:cs typeface="+mn-cs"/>
              </a:rPr>
              <a:t>		Enter </a:t>
            </a:r>
            <a:r>
              <a:rPr lang="en-US" sz="1200" b="0" i="1" u="none" strike="noStrike" kern="1200" baseline="0" dirty="0">
                <a:solidFill>
                  <a:schemeClr val="tx1"/>
                </a:solidFill>
                <a:latin typeface="+mn-lt"/>
                <a:ea typeface="+mn-ea"/>
                <a:cs typeface="+mn-cs"/>
              </a:rPr>
              <a:t>N2 </a:t>
            </a:r>
            <a:r>
              <a:rPr lang="en-US" sz="1200" b="0" i="0" u="none" strike="noStrike" kern="1200" baseline="0" dirty="0">
                <a:solidFill>
                  <a:schemeClr val="tx1"/>
                </a:solidFill>
                <a:latin typeface="+mn-lt"/>
                <a:ea typeface="+mn-ea"/>
                <a:cs typeface="+mn-cs"/>
              </a:rPr>
              <a:t>in the </a:t>
            </a:r>
            <a:r>
              <a:rPr lang="en-US" sz="1200" b="1" i="0" u="none" strike="noStrike" kern="1200" baseline="0" dirty="0">
                <a:solidFill>
                  <a:schemeClr val="tx1"/>
                </a:solidFill>
                <a:latin typeface="+mn-lt"/>
                <a:ea typeface="+mn-ea"/>
                <a:cs typeface="+mn-cs"/>
              </a:rPr>
              <a:t>Location Range: </a:t>
            </a:r>
            <a:r>
              <a:rPr lang="en-US" sz="1200" b="0" i="0" u="none" strike="noStrike" kern="1200" baseline="0" dirty="0">
                <a:solidFill>
                  <a:schemeClr val="tx1"/>
                </a:solidFill>
                <a:latin typeface="+mn-lt"/>
                <a:ea typeface="+mn-ea"/>
                <a:cs typeface="+mn-cs"/>
              </a:rPr>
              <a:t>box and click </a:t>
            </a:r>
            <a:r>
              <a:rPr lang="en-US" sz="1200" b="1" i="0" u="none" strike="noStrike" kern="1200" baseline="0" dirty="0">
                <a:solidFill>
                  <a:schemeClr val="tx1"/>
                </a:solidFill>
                <a:latin typeface="+mn-lt"/>
                <a:ea typeface="+mn-ea"/>
                <a:cs typeface="+mn-cs"/>
              </a:rPr>
              <a:t>OK</a:t>
            </a:r>
          </a:p>
          <a:p>
            <a:r>
              <a:rPr lang="en-US" sz="1200" b="1"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Step 8:</a:t>
            </a:r>
            <a:r>
              <a:rPr lang="en-US" sz="1200" b="1"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Copy cell N2 to N3:N17</a:t>
            </a:r>
          </a:p>
          <a:p>
            <a:pPr marL="0" indent="0">
              <a:buFont typeface="Arial" panose="020B0604020202020204" pitchFamily="34" charset="0"/>
              <a:buNone/>
            </a:pPr>
            <a:endParaRPr lang="en-US" sz="1200" b="0" i="0" u="none" strike="noStrike" kern="1200" baseline="0" dirty="0">
              <a:solidFill>
                <a:schemeClr val="tx1"/>
              </a:solidFill>
              <a:latin typeface="+mn-lt"/>
              <a:ea typeface="+mn-ea"/>
              <a:cs typeface="+mn-cs"/>
            </a:endParaRP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The heat map in Figure 3.24 helps the reader to easily identify trends and patterns. </a:t>
            </a:r>
            <a:endParaRPr lang="en-US" sz="1200" b="0" i="0" u="none" strike="noStrike" kern="1200" baseline="0" dirty="0">
              <a:solidFill>
                <a:schemeClr val="tx1"/>
              </a:solidFill>
              <a:effectLst>
                <a:outerShdw blurRad="38100" dist="38100" dir="2700000" algn="tl">
                  <a:srgbClr val="000000">
                    <a:alpha val="43137"/>
                  </a:srgbClr>
                </a:outerShdw>
              </a:effectLst>
              <a:latin typeface="+mn-lt"/>
              <a:ea typeface="+mn-ea"/>
              <a:cs typeface="+mn-cs"/>
            </a:endParaRPr>
          </a:p>
          <a:p>
            <a:pPr marL="171450" indent="-171450">
              <a:buFont typeface="Arial" panose="020B0604020202020204" pitchFamily="34" charset="0"/>
              <a:buChar char="•"/>
            </a:pPr>
            <a:r>
              <a:rPr lang="en-US" sz="1200" b="0" i="0" u="none" strike="noStrike" kern="1200" baseline="0" dirty="0">
                <a:solidFill>
                  <a:schemeClr val="tx1"/>
                </a:solidFill>
                <a:effectLst>
                  <a:outerShdw blurRad="38100" dist="38100" dir="2700000" algn="tl">
                    <a:srgbClr val="000000">
                      <a:alpha val="43137"/>
                    </a:srgbClr>
                  </a:outerShdw>
                </a:effectLst>
                <a:latin typeface="+mn-lt"/>
                <a:ea typeface="+mn-ea"/>
                <a:cs typeface="+mn-cs"/>
              </a:rPr>
              <a:t>The cells shaded grey in Figure 3.24 indicate declining same-store sales for the month, and cells shaded blue indicate increasing same-store sales for the month. Column N in Figure 3.24 also contains sparklines for the same-store sales data.</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We can see that Austin has had positive increases throughout the year, while Pittsburgh has had consistently negative same-store sales results. </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Same-store sales at Cincinnati started the year negative but then became increasingly positive after May. </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In addition, we can differentiate between strong positive increases in Austin and less substantial positive increases in Chicago by means of color shadings. </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A sales manager could use the heat map in Figure 3.24 to identify stores that may require intervention and stores that may be used as Models.</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To avoid problems with interpreting differences in color, we can add the sparklines in Column N of Figure 3.24.</a:t>
            </a:r>
          </a:p>
          <a:p>
            <a:endParaRPr lang="en-US" sz="1200" b="0" i="0" u="none" strike="noStrike" kern="1200" baseline="0" dirty="0">
              <a:solidFill>
                <a:schemeClr val="tx1"/>
              </a:solidFill>
              <a:latin typeface="+mn-lt"/>
              <a:ea typeface="+mn-ea"/>
              <a:cs typeface="+mn-cs"/>
            </a:endParaRPr>
          </a:p>
          <a:p>
            <a:pPr marL="0" indent="0">
              <a:buFont typeface="Arial" panose="020B0604020202020204" pitchFamily="34" charset="0"/>
              <a:buNone/>
            </a:pPr>
            <a:endParaRPr lang="en-US" sz="1200" b="0" i="0" u="none" strike="noStrike" kern="1200" baseline="0" dirty="0">
              <a:solidFill>
                <a:schemeClr val="tx1"/>
              </a:solidFill>
              <a:latin typeface="+mn-lt"/>
              <a:ea typeface="+mn-ea"/>
              <a:cs typeface="+mn-cs"/>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u="none" strike="noStrike" kern="1200" baseline="0" dirty="0">
              <a:solidFill>
                <a:schemeClr val="tx1"/>
              </a:solidFill>
              <a:latin typeface="+mn-lt"/>
              <a:ea typeface="+mn-ea"/>
              <a:cs typeface="+mn-cs"/>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u="none" strike="noStrike" kern="1200" baseline="0" dirty="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54F60B61-172D-4509-B931-6E88C4E54591}" type="slidenum">
              <a:rPr lang="en-US" smtClean="0"/>
              <a:t>45</a:t>
            </a:fld>
            <a:endParaRPr lang="en-US" dirty="0"/>
          </a:p>
        </p:txBody>
      </p:sp>
    </p:spTree>
    <p:extLst>
      <p:ext uri="{BB962C8B-B14F-4D97-AF65-F5344CB8AC3E}">
        <p14:creationId xmlns:p14="http://schemas.microsoft.com/office/powerpoint/2010/main" val="116257275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Stacked column and bar charts should be used only when comparing a few quantitative variables and when there are large differences in the relative values of the quantitative variables within the category.</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A scatter chart matrix allows the reader to easily see the relationships among multiple variables.</a:t>
            </a:r>
          </a:p>
          <a:p>
            <a:pPr marL="171450" indent="-171450">
              <a:buFont typeface="Arial" panose="020B0604020202020204" pitchFamily="34" charset="0"/>
              <a:buChar char="•"/>
            </a:pPr>
            <a:endParaRPr lang="en-US" sz="1200" b="0" i="0" u="none" strike="noStrike" kern="1200" baseline="0" dirty="0">
              <a:solidFill>
                <a:schemeClr val="tx1"/>
              </a:solidFill>
              <a:latin typeface="+mn-lt"/>
              <a:ea typeface="+mn-ea"/>
              <a:cs typeface="+mn-cs"/>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u="none" strike="noStrike" kern="1200" baseline="0" dirty="0">
              <a:solidFill>
                <a:schemeClr val="tx1"/>
              </a:solidFill>
              <a:latin typeface="+mn-lt"/>
              <a:ea typeface="+mn-ea"/>
              <a:cs typeface="+mn-cs"/>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u="none" strike="noStrike" kern="1200" baseline="0" dirty="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54F60B61-172D-4509-B931-6E88C4E54591}" type="slidenum">
              <a:rPr lang="en-US" smtClean="0"/>
              <a:t>46</a:t>
            </a:fld>
            <a:endParaRPr lang="en-US" dirty="0"/>
          </a:p>
        </p:txBody>
      </p:sp>
    </p:spTree>
    <p:extLst>
      <p:ext uri="{BB962C8B-B14F-4D97-AF65-F5344CB8AC3E}">
        <p14:creationId xmlns:p14="http://schemas.microsoft.com/office/powerpoint/2010/main" val="116257275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To create the stacked column chart shown in Figure 3.25, we use the following steps:</a:t>
            </a:r>
          </a:p>
          <a:p>
            <a:r>
              <a:rPr lang="en-US" sz="1200" b="1"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Step 1:</a:t>
            </a:r>
            <a:r>
              <a:rPr lang="en-US" sz="1200" b="1"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Select cells A3:C14</a:t>
            </a:r>
          </a:p>
          <a:p>
            <a:r>
              <a:rPr lang="en-US" sz="1200" b="1"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Step 2:</a:t>
            </a:r>
            <a:r>
              <a:rPr lang="en-US" sz="1200" b="1"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Click the </a:t>
            </a:r>
            <a:r>
              <a:rPr lang="en-US" sz="1200" b="1" i="0" u="none" strike="noStrike" kern="1200" baseline="0" dirty="0">
                <a:solidFill>
                  <a:schemeClr val="tx1"/>
                </a:solidFill>
                <a:latin typeface="+mn-lt"/>
                <a:ea typeface="+mn-ea"/>
                <a:cs typeface="+mn-cs"/>
              </a:rPr>
              <a:t>INSERT </a:t>
            </a:r>
            <a:r>
              <a:rPr lang="en-US" sz="1200" b="0" i="0" u="none" strike="noStrike" kern="1200" baseline="0" dirty="0">
                <a:solidFill>
                  <a:schemeClr val="tx1"/>
                </a:solidFill>
                <a:latin typeface="+mn-lt"/>
                <a:ea typeface="+mn-ea"/>
                <a:cs typeface="+mn-cs"/>
              </a:rPr>
              <a:t>tab on the Ribbon</a:t>
            </a:r>
          </a:p>
          <a:p>
            <a:r>
              <a:rPr lang="en-US" sz="1200" b="1"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Step 3:</a:t>
            </a:r>
            <a:r>
              <a:rPr lang="en-US" sz="1200" b="1"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In the </a:t>
            </a:r>
            <a:r>
              <a:rPr lang="en-US" sz="1200" b="1" i="0" u="none" strike="noStrike" kern="1200" baseline="0" dirty="0">
                <a:solidFill>
                  <a:schemeClr val="tx1"/>
                </a:solidFill>
                <a:latin typeface="+mn-lt"/>
                <a:ea typeface="+mn-ea"/>
                <a:cs typeface="+mn-cs"/>
              </a:rPr>
              <a:t>Charts </a:t>
            </a:r>
            <a:r>
              <a:rPr lang="en-US" sz="1200" b="0" i="0" u="none" strike="noStrike" kern="1200" baseline="0" dirty="0">
                <a:solidFill>
                  <a:schemeClr val="tx1"/>
                </a:solidFill>
                <a:latin typeface="+mn-lt"/>
                <a:ea typeface="+mn-ea"/>
                <a:cs typeface="+mn-cs"/>
              </a:rPr>
              <a:t>group, click the </a:t>
            </a:r>
            <a:r>
              <a:rPr lang="en-US" sz="1200" b="1" i="0" u="none" strike="noStrike" kern="1200" baseline="0" dirty="0">
                <a:solidFill>
                  <a:schemeClr val="tx1"/>
                </a:solidFill>
                <a:latin typeface="+mn-lt"/>
                <a:ea typeface="+mn-ea"/>
                <a:cs typeface="+mn-cs"/>
              </a:rPr>
              <a:t>Insert Column Chart </a:t>
            </a:r>
            <a:r>
              <a:rPr lang="en-US" sz="1200" b="0" i="0" u="none" strike="noStrike" kern="1200" baseline="0" dirty="0">
                <a:solidFill>
                  <a:schemeClr val="tx1"/>
                </a:solidFill>
                <a:latin typeface="+mn-lt"/>
                <a:ea typeface="+mn-ea"/>
                <a:cs typeface="+mn-cs"/>
              </a:rPr>
              <a:t>button</a:t>
            </a:r>
          </a:p>
          <a:p>
            <a:r>
              <a:rPr lang="en-US" sz="1200" b="0" i="0" u="none" strike="noStrike" kern="1200" baseline="0" dirty="0">
                <a:solidFill>
                  <a:schemeClr val="tx1"/>
                </a:solidFill>
                <a:latin typeface="+mn-lt"/>
                <a:ea typeface="+mn-ea"/>
                <a:cs typeface="+mn-cs"/>
              </a:rPr>
              <a:t>		Click the </a:t>
            </a:r>
            <a:r>
              <a:rPr lang="en-US" sz="1200" b="1" i="0" u="none" strike="noStrike" kern="1200" baseline="0" dirty="0">
                <a:solidFill>
                  <a:schemeClr val="tx1"/>
                </a:solidFill>
                <a:latin typeface="+mn-lt"/>
                <a:ea typeface="+mn-ea"/>
                <a:cs typeface="+mn-cs"/>
              </a:rPr>
              <a:t>Stacked Column </a:t>
            </a:r>
            <a:r>
              <a:rPr lang="en-US" sz="1200" b="0" i="0" u="none" strike="noStrike" kern="1200" baseline="0" dirty="0">
                <a:solidFill>
                  <a:schemeClr val="tx1"/>
                </a:solidFill>
                <a:latin typeface="+mn-lt"/>
                <a:ea typeface="+mn-ea"/>
                <a:cs typeface="+mn-cs"/>
              </a:rPr>
              <a:t>button under the </a:t>
            </a:r>
            <a:r>
              <a:rPr lang="en-US" sz="1200" b="1" i="0" u="none" strike="noStrike" kern="1200" baseline="0" dirty="0">
                <a:solidFill>
                  <a:schemeClr val="tx1"/>
                </a:solidFill>
                <a:latin typeface="+mn-lt"/>
                <a:ea typeface="+mn-ea"/>
                <a:cs typeface="+mn-cs"/>
              </a:rPr>
              <a:t>2-D Column</a:t>
            </a:r>
            <a:endParaRPr lang="en-US" sz="1200" b="0" i="0" u="none" strike="noStrike" kern="1200" baseline="0" dirty="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54F60B61-172D-4509-B931-6E88C4E54591}" type="slidenum">
              <a:rPr lang="en-US" smtClean="0"/>
              <a:t>47</a:t>
            </a:fld>
            <a:endParaRPr lang="en-US" dirty="0"/>
          </a:p>
        </p:txBody>
      </p:sp>
    </p:spTree>
    <p:extLst>
      <p:ext uri="{BB962C8B-B14F-4D97-AF65-F5344CB8AC3E}">
        <p14:creationId xmlns:p14="http://schemas.microsoft.com/office/powerpoint/2010/main" val="116257275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Figure 3.26 shows that the multiple column charts require considerably more space than the stacked and clustered column charts. </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However, when comparing many quantitative variables, using multiple charts can often be superior even if each chart must be made smaller. </a:t>
            </a:r>
            <a:endParaRPr lang="en-US" dirty="0"/>
          </a:p>
        </p:txBody>
      </p:sp>
      <p:sp>
        <p:nvSpPr>
          <p:cNvPr id="4" name="Slide Number Placeholder 3"/>
          <p:cNvSpPr>
            <a:spLocks noGrp="1"/>
          </p:cNvSpPr>
          <p:nvPr>
            <p:ph type="sldNum" sz="quarter" idx="10"/>
          </p:nvPr>
        </p:nvSpPr>
        <p:spPr/>
        <p:txBody>
          <a:bodyPr/>
          <a:lstStyle/>
          <a:p>
            <a:fld id="{54F60B61-172D-4509-B931-6E88C4E54591}" type="slidenum">
              <a:rPr lang="en-US" smtClean="0"/>
              <a:t>48</a:t>
            </a:fld>
            <a:endParaRPr lang="en-US" dirty="0"/>
          </a:p>
        </p:txBody>
      </p:sp>
    </p:spTree>
    <p:extLst>
      <p:ext uri="{BB962C8B-B14F-4D97-AF65-F5344CB8AC3E}">
        <p14:creationId xmlns:p14="http://schemas.microsoft.com/office/powerpoint/2010/main" val="116257275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Table 3.12 contains a partial listing of the data for each of New York City’s 55 subboroughs (a designation of a community within New York City) on monthly median rent, percentage of college graduates, poverty rate, and mean travel time to work. </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kern="1200" baseline="0" dirty="0">
                <a:solidFill>
                  <a:schemeClr val="tx1"/>
                </a:solidFill>
                <a:latin typeface="+mn-lt"/>
                <a:ea typeface="+mn-ea"/>
                <a:cs typeface="+mn-cs"/>
              </a:rPr>
              <a:t>We will use the scatter chart matrix to examine the relationship between these different categorical variables.</a:t>
            </a:r>
          </a:p>
          <a:p>
            <a:endParaRPr lang="en-US" dirty="0"/>
          </a:p>
        </p:txBody>
      </p:sp>
      <p:sp>
        <p:nvSpPr>
          <p:cNvPr id="4" name="Slide Number Placeholder 3"/>
          <p:cNvSpPr>
            <a:spLocks noGrp="1"/>
          </p:cNvSpPr>
          <p:nvPr>
            <p:ph type="sldNum" sz="quarter" idx="10"/>
          </p:nvPr>
        </p:nvSpPr>
        <p:spPr/>
        <p:txBody>
          <a:bodyPr/>
          <a:lstStyle/>
          <a:p>
            <a:fld id="{54F60B61-172D-4509-B931-6E88C4E54591}" type="slidenum">
              <a:rPr lang="en-US" smtClean="0"/>
              <a:t>49</a:t>
            </a:fld>
            <a:endParaRPr lang="en-US" dirty="0"/>
          </a:p>
        </p:txBody>
      </p:sp>
    </p:spTree>
    <p:extLst>
      <p:ext uri="{BB962C8B-B14F-4D97-AF65-F5344CB8AC3E}">
        <p14:creationId xmlns:p14="http://schemas.microsoft.com/office/powerpoint/2010/main" val="116257275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Figure 3.27 displays a scatter chart matrix (scatter plot matrix) for data related to rentals in New York City.</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Each scatter chart in the matrix is created in the same manner as for creating a single scatter chart. </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Each column and row in the scatter chart matrix corresponds to one categorical variable. </a:t>
            </a:r>
          </a:p>
          <a:p>
            <a:pPr marL="628650" lvl="1"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For instance, row 1 and column 1 in Figure 3.27 correspond to the median monthly rent variable. </a:t>
            </a:r>
          </a:p>
          <a:p>
            <a:pPr marL="628650" lvl="1"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Row 2 and column 2 correspond to the percentage of college graduates variable. </a:t>
            </a:r>
          </a:p>
          <a:p>
            <a:pPr marL="628650" lvl="1"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Therefore, the scatter chart shown in the row 1, column 2 shows the relationship between median monthly rent (on the </a:t>
            </a:r>
            <a:r>
              <a:rPr lang="en-US" sz="1200" b="0" i="1" u="none" strike="noStrike" kern="1200" baseline="0" dirty="0">
                <a:solidFill>
                  <a:schemeClr val="tx1"/>
                </a:solidFill>
                <a:latin typeface="+mn-lt"/>
                <a:ea typeface="+mn-ea"/>
                <a:cs typeface="+mn-cs"/>
              </a:rPr>
              <a:t>y</a:t>
            </a:r>
            <a:r>
              <a:rPr lang="en-US" sz="1200" b="0" i="0" u="none" strike="noStrike" kern="1200" baseline="0" dirty="0">
                <a:solidFill>
                  <a:schemeClr val="tx1"/>
                </a:solidFill>
                <a:latin typeface="+mn-lt"/>
                <a:ea typeface="+mn-ea"/>
                <a:cs typeface="+mn-cs"/>
              </a:rPr>
              <a:t>-axis) and the percentage of college graduates (on the </a:t>
            </a:r>
            <a:r>
              <a:rPr lang="en-US" sz="1200" b="0" i="1" u="none" strike="noStrike" kern="1200" baseline="0" dirty="0">
                <a:solidFill>
                  <a:schemeClr val="tx1"/>
                </a:solidFill>
                <a:latin typeface="+mn-lt"/>
                <a:ea typeface="+mn-ea"/>
                <a:cs typeface="+mn-cs"/>
              </a:rPr>
              <a:t>x</a:t>
            </a:r>
            <a:r>
              <a:rPr lang="en-US" sz="1200" b="0" i="0" u="none" strike="noStrike" kern="1200" baseline="0" dirty="0">
                <a:solidFill>
                  <a:schemeClr val="tx1"/>
                </a:solidFill>
                <a:latin typeface="+mn-lt"/>
                <a:ea typeface="+mn-ea"/>
                <a:cs typeface="+mn-cs"/>
              </a:rPr>
              <a:t>-axis) in New York City subboroughs. </a:t>
            </a:r>
          </a:p>
          <a:p>
            <a:pPr marL="628650" lvl="1"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The scatter chart shown in row 2, column 3 shows the relationship between the percentage of college graduates (on the </a:t>
            </a:r>
            <a:r>
              <a:rPr lang="en-US" sz="1200" b="0" i="1" u="none" strike="noStrike" kern="1200" baseline="0" dirty="0">
                <a:solidFill>
                  <a:schemeClr val="tx1"/>
                </a:solidFill>
                <a:latin typeface="+mn-lt"/>
                <a:ea typeface="+mn-ea"/>
                <a:cs typeface="+mn-cs"/>
              </a:rPr>
              <a:t>y</a:t>
            </a:r>
            <a:r>
              <a:rPr lang="en-US" sz="1200" b="0" i="0" u="none" strike="noStrike" kern="1200" baseline="0" dirty="0">
                <a:solidFill>
                  <a:schemeClr val="tx1"/>
                </a:solidFill>
                <a:latin typeface="+mn-lt"/>
                <a:ea typeface="+mn-ea"/>
                <a:cs typeface="+mn-cs"/>
              </a:rPr>
              <a:t>-axis) and poverty rate (on the </a:t>
            </a:r>
            <a:r>
              <a:rPr lang="en-US" sz="1200" b="0" i="1" u="none" strike="noStrike" kern="1200" baseline="0" dirty="0">
                <a:solidFill>
                  <a:schemeClr val="tx1"/>
                </a:solidFill>
                <a:latin typeface="+mn-lt"/>
                <a:ea typeface="+mn-ea"/>
                <a:cs typeface="+mn-cs"/>
              </a:rPr>
              <a:t>x</a:t>
            </a:r>
            <a:r>
              <a:rPr lang="en-US" sz="1200" b="0" i="0" u="none" strike="noStrike" kern="1200" baseline="0" dirty="0">
                <a:solidFill>
                  <a:schemeClr val="tx1"/>
                </a:solidFill>
                <a:latin typeface="+mn-lt"/>
                <a:ea typeface="+mn-ea"/>
                <a:cs typeface="+mn-cs"/>
              </a:rPr>
              <a:t>-axis).</a:t>
            </a:r>
          </a:p>
          <a:p>
            <a:endParaRPr lang="en-US" sz="1200" b="0" i="0" u="none" strike="noStrike" kern="1200" baseline="0" dirty="0">
              <a:solidFill>
                <a:schemeClr val="tx1"/>
              </a:solidFill>
              <a:latin typeface="+mn-lt"/>
              <a:ea typeface="+mn-ea"/>
              <a:cs typeface="+mn-cs"/>
            </a:endParaRP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Figure 3.27 allows us to infer several interesting findings. Because the points in the scatter chart in row 1, column 2 generally get higher moving from left to right, this tells us that subboroughs with higher percentages of college graduates appear to have higher median monthly rents. </a:t>
            </a:r>
          </a:p>
          <a:p>
            <a:pPr marL="628650" lvl="1"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The scatter chart in row 1, column 3 indicates that subboroughs with higher poverty rates appear to have lower median monthly rents. </a:t>
            </a:r>
          </a:p>
          <a:p>
            <a:pPr marL="628650" lvl="1"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The data in row 2, column 3 show that subboroughs with higher poverty rates tend to have lower percentages of college graduates. </a:t>
            </a:r>
          </a:p>
          <a:p>
            <a:pPr marL="628650" lvl="1"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The scatter charts in column 4 show that the relationships between the mean travel time and the other categorical variables are not as clear as relationships in other columns.</a:t>
            </a:r>
          </a:p>
          <a:p>
            <a:pPr marL="628650" lvl="1" indent="-171450">
              <a:buFont typeface="Arial" panose="020B0604020202020204" pitchFamily="34" charset="0"/>
              <a:buChar char="•"/>
            </a:pPr>
            <a:endParaRPr lang="en-US" sz="1200" b="0" i="0" u="none" strike="noStrike" kern="1200" baseline="0" dirty="0">
              <a:solidFill>
                <a:schemeClr val="tx1"/>
              </a:solidFill>
              <a:latin typeface="+mn-lt"/>
              <a:ea typeface="+mn-ea"/>
              <a:cs typeface="+mn-cs"/>
            </a:endParaRP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Scatter chart matrix  is created using the Excel Add-In XLMiner. Statistical software packages such as R, NCSS, and SAS can also be used to create these matrixes.</a:t>
            </a:r>
          </a:p>
          <a:p>
            <a:endParaRPr lang="en-US" sz="1200" b="0" i="0" u="none" strike="noStrike" kern="1200" baseline="0" dirty="0">
              <a:solidFill>
                <a:schemeClr val="tx1"/>
              </a:solidFill>
              <a:latin typeface="+mn-lt"/>
              <a:ea typeface="+mn-ea"/>
              <a:cs typeface="+mn-cs"/>
            </a:endParaRPr>
          </a:p>
          <a:p>
            <a:endParaRPr lang="en-US" sz="1200" b="0" i="0" u="none" strike="noStrike" kern="1200" baseline="0" dirty="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54F60B61-172D-4509-B931-6E88C4E54591}" type="slidenum">
              <a:rPr lang="en-US" smtClean="0"/>
              <a:t>50</a:t>
            </a:fld>
            <a:endParaRPr lang="en-US" dirty="0"/>
          </a:p>
        </p:txBody>
      </p:sp>
    </p:spTree>
    <p:extLst>
      <p:ext uri="{BB962C8B-B14F-4D97-AF65-F5344CB8AC3E}">
        <p14:creationId xmlns:p14="http://schemas.microsoft.com/office/powerpoint/2010/main" val="116257275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Using the restaurant data introduced in Table 3.7 and Figure 3.7, we can create a PivotChart by taking the following steps:</a:t>
            </a:r>
          </a:p>
          <a:p>
            <a:endParaRPr lang="en-US" sz="1200" b="1" i="0" u="none" strike="noStrike" kern="1200" baseline="0" dirty="0">
              <a:solidFill>
                <a:schemeClr val="tx1"/>
              </a:solidFill>
              <a:latin typeface="+mn-lt"/>
              <a:ea typeface="+mn-ea"/>
              <a:cs typeface="+mn-cs"/>
            </a:endParaRPr>
          </a:p>
          <a:p>
            <a:r>
              <a:rPr lang="en-US" sz="1200" b="1"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Step 1: Click the </a:t>
            </a:r>
            <a:r>
              <a:rPr lang="en-US" sz="1200" b="1" i="0" u="none" strike="noStrike" kern="1200" baseline="0" dirty="0">
                <a:solidFill>
                  <a:schemeClr val="tx1"/>
                </a:solidFill>
                <a:latin typeface="+mn-lt"/>
                <a:ea typeface="+mn-ea"/>
                <a:cs typeface="+mn-cs"/>
              </a:rPr>
              <a:t>INSERT </a:t>
            </a:r>
            <a:r>
              <a:rPr lang="en-US" sz="1200" b="0" i="0" u="none" strike="noStrike" kern="1200" baseline="0" dirty="0">
                <a:solidFill>
                  <a:schemeClr val="tx1"/>
                </a:solidFill>
                <a:latin typeface="+mn-lt"/>
                <a:ea typeface="+mn-ea"/>
                <a:cs typeface="+mn-cs"/>
              </a:rPr>
              <a:t>tab on the Ribbon</a:t>
            </a:r>
          </a:p>
          <a:p>
            <a:r>
              <a:rPr lang="en-US" sz="1200" b="1"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Step 2: In the </a:t>
            </a:r>
            <a:r>
              <a:rPr lang="en-US" sz="1200" b="1" i="0" u="none" strike="noStrike" kern="1200" baseline="0" dirty="0">
                <a:solidFill>
                  <a:schemeClr val="tx1"/>
                </a:solidFill>
                <a:latin typeface="+mn-lt"/>
                <a:ea typeface="+mn-ea"/>
                <a:cs typeface="+mn-cs"/>
              </a:rPr>
              <a:t>Charts </a:t>
            </a:r>
            <a:r>
              <a:rPr lang="en-US" sz="1200" b="0" i="0" u="none" strike="noStrike" kern="1200" baseline="0" dirty="0">
                <a:solidFill>
                  <a:schemeClr val="tx1"/>
                </a:solidFill>
                <a:latin typeface="+mn-lt"/>
                <a:ea typeface="+mn-ea"/>
                <a:cs typeface="+mn-cs"/>
              </a:rPr>
              <a:t>group, choose </a:t>
            </a:r>
            <a:r>
              <a:rPr lang="en-US" sz="1200" b="1" i="0" u="none" strike="noStrike" kern="1200" baseline="0" dirty="0">
                <a:solidFill>
                  <a:schemeClr val="tx1"/>
                </a:solidFill>
                <a:latin typeface="+mn-lt"/>
                <a:ea typeface="+mn-ea"/>
                <a:cs typeface="+mn-cs"/>
              </a:rPr>
              <a:t>PivotChart</a:t>
            </a:r>
          </a:p>
          <a:p>
            <a:r>
              <a:rPr lang="en-US" sz="1200" b="1"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Step 3: When the </a:t>
            </a:r>
            <a:r>
              <a:rPr lang="en-US" sz="1200" b="1" i="0" u="none" strike="noStrike" kern="1200" baseline="0" dirty="0">
                <a:solidFill>
                  <a:schemeClr val="tx1"/>
                </a:solidFill>
                <a:latin typeface="+mn-lt"/>
                <a:ea typeface="+mn-ea"/>
                <a:cs typeface="+mn-cs"/>
              </a:rPr>
              <a:t>Create PivotChart </a:t>
            </a:r>
            <a:r>
              <a:rPr lang="en-US" sz="1200" b="0" i="0" u="none" strike="noStrike" kern="1200" baseline="0" dirty="0">
                <a:solidFill>
                  <a:schemeClr val="tx1"/>
                </a:solidFill>
                <a:latin typeface="+mn-lt"/>
                <a:ea typeface="+mn-ea"/>
                <a:cs typeface="+mn-cs"/>
              </a:rPr>
              <a:t>dialog box appears:</a:t>
            </a:r>
          </a:p>
          <a:p>
            <a:r>
              <a:rPr lang="en-US" sz="1200" b="0" i="0" u="none" strike="noStrike" kern="1200" baseline="0" dirty="0">
                <a:solidFill>
                  <a:schemeClr val="tx1"/>
                </a:solidFill>
                <a:latin typeface="+mn-lt"/>
                <a:ea typeface="+mn-ea"/>
                <a:cs typeface="+mn-cs"/>
              </a:rPr>
              <a:t>		Choose </a:t>
            </a:r>
            <a:r>
              <a:rPr lang="en-US" sz="1200" b="1" i="0" u="none" strike="noStrike" kern="1200" baseline="0" dirty="0">
                <a:solidFill>
                  <a:schemeClr val="tx1"/>
                </a:solidFill>
                <a:latin typeface="+mn-lt"/>
                <a:ea typeface="+mn-ea"/>
                <a:cs typeface="+mn-cs"/>
              </a:rPr>
              <a:t>Select a Table or Range</a:t>
            </a:r>
          </a:p>
          <a:p>
            <a:r>
              <a:rPr lang="en-US" sz="1200" b="0" i="0" u="none" strike="noStrike" kern="1200" baseline="0" dirty="0">
                <a:solidFill>
                  <a:schemeClr val="tx1"/>
                </a:solidFill>
                <a:latin typeface="+mn-lt"/>
                <a:ea typeface="+mn-ea"/>
                <a:cs typeface="+mn-cs"/>
              </a:rPr>
              <a:t>		Enter </a:t>
            </a:r>
            <a:r>
              <a:rPr lang="en-US" sz="1200" b="0" i="1" u="none" strike="noStrike" kern="1200" baseline="0" dirty="0">
                <a:solidFill>
                  <a:schemeClr val="tx1"/>
                </a:solidFill>
                <a:latin typeface="+mn-lt"/>
                <a:ea typeface="+mn-ea"/>
                <a:cs typeface="+mn-cs"/>
              </a:rPr>
              <a:t>A1:D301 </a:t>
            </a:r>
            <a:r>
              <a:rPr lang="en-US" sz="1200" b="0" i="0" u="none" strike="noStrike" kern="1200" baseline="0" dirty="0">
                <a:solidFill>
                  <a:schemeClr val="tx1"/>
                </a:solidFill>
                <a:latin typeface="+mn-lt"/>
                <a:ea typeface="+mn-ea"/>
                <a:cs typeface="+mn-cs"/>
              </a:rPr>
              <a:t>in the </a:t>
            </a:r>
            <a:r>
              <a:rPr lang="en-US" sz="1200" b="1" i="0" u="none" strike="noStrike" kern="1200" baseline="0" dirty="0">
                <a:solidFill>
                  <a:schemeClr val="tx1"/>
                </a:solidFill>
                <a:latin typeface="+mn-lt"/>
                <a:ea typeface="+mn-ea"/>
                <a:cs typeface="+mn-cs"/>
              </a:rPr>
              <a:t>Table/Range: </a:t>
            </a:r>
            <a:r>
              <a:rPr lang="en-US" sz="1200" b="0" i="0" u="none" strike="noStrike" kern="1200" baseline="0" dirty="0">
                <a:solidFill>
                  <a:schemeClr val="tx1"/>
                </a:solidFill>
                <a:latin typeface="+mn-lt"/>
                <a:ea typeface="+mn-ea"/>
                <a:cs typeface="+mn-cs"/>
              </a:rPr>
              <a:t>box</a:t>
            </a:r>
          </a:p>
          <a:p>
            <a:r>
              <a:rPr lang="en-US" sz="1200" b="0" i="0" u="none" strike="noStrike" kern="1200" baseline="0" dirty="0">
                <a:solidFill>
                  <a:schemeClr val="tx1"/>
                </a:solidFill>
                <a:latin typeface="+mn-lt"/>
                <a:ea typeface="+mn-ea"/>
                <a:cs typeface="+mn-cs"/>
              </a:rPr>
              <a:t>		Choose </a:t>
            </a:r>
            <a:r>
              <a:rPr lang="en-US" sz="1200" b="1" i="0" u="none" strike="noStrike" kern="1200" baseline="0" dirty="0">
                <a:solidFill>
                  <a:schemeClr val="tx1"/>
                </a:solidFill>
                <a:latin typeface="+mn-lt"/>
                <a:ea typeface="+mn-ea"/>
                <a:cs typeface="+mn-cs"/>
              </a:rPr>
              <a:t>New Worksheet </a:t>
            </a:r>
            <a:r>
              <a:rPr lang="en-US" sz="1200" b="0" i="0" u="none" strike="noStrike" kern="1200" baseline="0" dirty="0">
                <a:solidFill>
                  <a:schemeClr val="tx1"/>
                </a:solidFill>
                <a:latin typeface="+mn-lt"/>
                <a:ea typeface="+mn-ea"/>
                <a:cs typeface="+mn-cs"/>
              </a:rPr>
              <a:t>as the location for the PivotTable Report</a:t>
            </a:r>
          </a:p>
          <a:p>
            <a:r>
              <a:rPr lang="en-US" sz="1200" b="0" i="0" u="none" strike="noStrike" kern="1200" baseline="0" dirty="0">
                <a:solidFill>
                  <a:schemeClr val="tx1"/>
                </a:solidFill>
                <a:latin typeface="+mn-lt"/>
                <a:ea typeface="+mn-ea"/>
                <a:cs typeface="+mn-cs"/>
              </a:rPr>
              <a:t>		Click </a:t>
            </a:r>
            <a:r>
              <a:rPr lang="en-US" sz="1200" b="1" i="0" u="none" strike="noStrike" kern="1200" baseline="0" dirty="0">
                <a:solidFill>
                  <a:schemeClr val="tx1"/>
                </a:solidFill>
                <a:latin typeface="+mn-lt"/>
                <a:ea typeface="+mn-ea"/>
                <a:cs typeface="+mn-cs"/>
              </a:rPr>
              <a:t>OK</a:t>
            </a:r>
          </a:p>
          <a:p>
            <a:r>
              <a:rPr lang="en-US" sz="1200" b="1"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Step 4: In the </a:t>
            </a:r>
            <a:r>
              <a:rPr lang="en-US" sz="1200" b="1" i="0" u="none" strike="noStrike" kern="1200" baseline="0" dirty="0">
                <a:solidFill>
                  <a:schemeClr val="tx1"/>
                </a:solidFill>
                <a:latin typeface="+mn-lt"/>
                <a:ea typeface="+mn-ea"/>
                <a:cs typeface="+mn-cs"/>
              </a:rPr>
              <a:t>PivotChart Fields </a:t>
            </a:r>
            <a:r>
              <a:rPr lang="en-US" sz="1200" b="0" i="0" u="none" strike="noStrike" kern="1200" baseline="0" dirty="0">
                <a:solidFill>
                  <a:schemeClr val="tx1"/>
                </a:solidFill>
                <a:latin typeface="+mn-lt"/>
                <a:ea typeface="+mn-ea"/>
                <a:cs typeface="+mn-cs"/>
              </a:rPr>
              <a:t>area, under </a:t>
            </a:r>
            <a:r>
              <a:rPr lang="en-US" sz="1200" b="1" i="0" u="none" strike="noStrike" kern="1200" baseline="0" dirty="0">
                <a:solidFill>
                  <a:schemeClr val="tx1"/>
                </a:solidFill>
                <a:latin typeface="+mn-lt"/>
                <a:ea typeface="+mn-ea"/>
                <a:cs typeface="+mn-cs"/>
              </a:rPr>
              <a:t>Choose fields to add to report:</a:t>
            </a:r>
          </a:p>
          <a:p>
            <a:r>
              <a:rPr lang="en-US" sz="1200" b="0" i="0" u="none" strike="noStrike" kern="1200" baseline="0" dirty="0">
                <a:solidFill>
                  <a:schemeClr val="tx1"/>
                </a:solidFill>
                <a:latin typeface="+mn-lt"/>
                <a:ea typeface="+mn-ea"/>
                <a:cs typeface="+mn-cs"/>
              </a:rPr>
              <a:t>		Drag the </a:t>
            </a:r>
            <a:r>
              <a:rPr lang="en-US" sz="1200" b="1" i="0" u="none" strike="noStrike" kern="1200" baseline="0" dirty="0">
                <a:solidFill>
                  <a:schemeClr val="tx1"/>
                </a:solidFill>
                <a:latin typeface="+mn-lt"/>
                <a:ea typeface="+mn-ea"/>
                <a:cs typeface="+mn-cs"/>
              </a:rPr>
              <a:t>Quality Rating </a:t>
            </a:r>
            <a:r>
              <a:rPr lang="en-US" sz="1200" b="0" i="0" u="none" strike="noStrike" kern="1200" baseline="0" dirty="0">
                <a:solidFill>
                  <a:schemeClr val="tx1"/>
                </a:solidFill>
                <a:latin typeface="+mn-lt"/>
                <a:ea typeface="+mn-ea"/>
                <a:cs typeface="+mn-cs"/>
              </a:rPr>
              <a:t>field to the </a:t>
            </a:r>
            <a:r>
              <a:rPr lang="en-US" sz="1200" b="1" i="0" u="none" strike="noStrike" kern="1200" baseline="0" dirty="0">
                <a:solidFill>
                  <a:schemeClr val="tx1"/>
                </a:solidFill>
                <a:latin typeface="+mn-lt"/>
                <a:ea typeface="+mn-ea"/>
                <a:cs typeface="+mn-cs"/>
              </a:rPr>
              <a:t>AXIS (CATEGORIES) </a:t>
            </a:r>
            <a:r>
              <a:rPr lang="en-US" sz="1200" b="0" i="0" u="none" strike="noStrike" kern="1200" baseline="0" dirty="0">
                <a:solidFill>
                  <a:schemeClr val="tx1"/>
                </a:solidFill>
                <a:latin typeface="+mn-lt"/>
                <a:ea typeface="+mn-ea"/>
                <a:cs typeface="+mn-cs"/>
              </a:rPr>
              <a:t>area</a:t>
            </a:r>
          </a:p>
          <a:p>
            <a:r>
              <a:rPr lang="en-US" sz="1200" b="0" i="0" u="none" strike="noStrike" kern="1200" baseline="0" dirty="0">
                <a:solidFill>
                  <a:schemeClr val="tx1"/>
                </a:solidFill>
                <a:latin typeface="+mn-lt"/>
                <a:ea typeface="+mn-ea"/>
                <a:cs typeface="+mn-cs"/>
              </a:rPr>
              <a:t>		Drag the </a:t>
            </a:r>
            <a:r>
              <a:rPr lang="en-US" sz="1200" b="1" i="0" u="none" strike="noStrike" kern="1200" baseline="0" dirty="0">
                <a:solidFill>
                  <a:schemeClr val="tx1"/>
                </a:solidFill>
                <a:latin typeface="+mn-lt"/>
                <a:ea typeface="+mn-ea"/>
                <a:cs typeface="+mn-cs"/>
              </a:rPr>
              <a:t>Meal Price ($) </a:t>
            </a:r>
            <a:r>
              <a:rPr lang="en-US" sz="1200" b="0" i="0" u="none" strike="noStrike" kern="1200" baseline="0" dirty="0">
                <a:solidFill>
                  <a:schemeClr val="tx1"/>
                </a:solidFill>
                <a:latin typeface="+mn-lt"/>
                <a:ea typeface="+mn-ea"/>
                <a:cs typeface="+mn-cs"/>
              </a:rPr>
              <a:t>field to the </a:t>
            </a:r>
            <a:r>
              <a:rPr lang="en-US" sz="1200" b="1" i="0" u="none" strike="noStrike" kern="1200" baseline="0" dirty="0">
                <a:solidFill>
                  <a:schemeClr val="tx1"/>
                </a:solidFill>
                <a:latin typeface="+mn-lt"/>
                <a:ea typeface="+mn-ea"/>
                <a:cs typeface="+mn-cs"/>
              </a:rPr>
              <a:t>LEGEND (SERIES) </a:t>
            </a:r>
            <a:r>
              <a:rPr lang="en-US" sz="1200" b="0" i="0" u="none" strike="noStrike" kern="1200" baseline="0" dirty="0">
                <a:solidFill>
                  <a:schemeClr val="tx1"/>
                </a:solidFill>
                <a:latin typeface="+mn-lt"/>
                <a:ea typeface="+mn-ea"/>
                <a:cs typeface="+mn-cs"/>
              </a:rPr>
              <a:t>area</a:t>
            </a:r>
          </a:p>
          <a:p>
            <a:r>
              <a:rPr lang="en-US" sz="1200" b="0" i="0" u="none" strike="noStrike" kern="1200" baseline="0" dirty="0">
                <a:solidFill>
                  <a:schemeClr val="tx1"/>
                </a:solidFill>
                <a:latin typeface="+mn-lt"/>
                <a:ea typeface="+mn-ea"/>
                <a:cs typeface="+mn-cs"/>
              </a:rPr>
              <a:t>		Drag the </a:t>
            </a:r>
            <a:r>
              <a:rPr lang="en-US" sz="1200" b="1" i="0" u="none" strike="noStrike" kern="1200" baseline="0" dirty="0">
                <a:solidFill>
                  <a:schemeClr val="tx1"/>
                </a:solidFill>
                <a:latin typeface="+mn-lt"/>
                <a:ea typeface="+mn-ea"/>
                <a:cs typeface="+mn-cs"/>
              </a:rPr>
              <a:t>Wait Time (min) </a:t>
            </a:r>
            <a:r>
              <a:rPr lang="en-US" sz="1200" b="0" i="0" u="none" strike="noStrike" kern="1200" baseline="0" dirty="0">
                <a:solidFill>
                  <a:schemeClr val="tx1"/>
                </a:solidFill>
                <a:latin typeface="+mn-lt"/>
                <a:ea typeface="+mn-ea"/>
                <a:cs typeface="+mn-cs"/>
              </a:rPr>
              <a:t>field to the </a:t>
            </a:r>
            <a:r>
              <a:rPr lang="en-US" sz="1200" b="1" i="0" u="none" strike="noStrike" kern="1200" baseline="0" dirty="0">
                <a:solidFill>
                  <a:schemeClr val="tx1"/>
                </a:solidFill>
                <a:latin typeface="+mn-lt"/>
                <a:ea typeface="+mn-ea"/>
                <a:cs typeface="+mn-cs"/>
              </a:rPr>
              <a:t>VALUES </a:t>
            </a:r>
            <a:r>
              <a:rPr lang="en-US" sz="1200" b="0" i="0" u="none" strike="noStrike" kern="1200" baseline="0" dirty="0">
                <a:solidFill>
                  <a:schemeClr val="tx1"/>
                </a:solidFill>
                <a:latin typeface="+mn-lt"/>
                <a:ea typeface="+mn-ea"/>
                <a:cs typeface="+mn-cs"/>
              </a:rPr>
              <a:t>area</a:t>
            </a:r>
          </a:p>
          <a:p>
            <a:r>
              <a:rPr lang="en-US" sz="1200" b="0" i="0" u="none" strike="noStrike" kern="1200" baseline="0" dirty="0">
                <a:solidFill>
                  <a:schemeClr val="tx1"/>
                </a:solidFill>
                <a:latin typeface="+mn-lt"/>
                <a:ea typeface="+mn-ea"/>
                <a:cs typeface="+mn-cs"/>
              </a:rPr>
              <a:t>	Step 5: Click on </a:t>
            </a:r>
            <a:r>
              <a:rPr lang="en-US" sz="1200" b="1" i="0" u="none" strike="noStrike" kern="1200" baseline="0" dirty="0">
                <a:solidFill>
                  <a:schemeClr val="tx1"/>
                </a:solidFill>
                <a:latin typeface="+mn-lt"/>
                <a:ea typeface="+mn-ea"/>
                <a:cs typeface="+mn-cs"/>
              </a:rPr>
              <a:t>Sum of Wait Time (min) </a:t>
            </a:r>
            <a:r>
              <a:rPr lang="en-US" sz="1200" b="0" i="0" u="none" strike="noStrike" kern="1200" baseline="0" dirty="0">
                <a:solidFill>
                  <a:schemeClr val="tx1"/>
                </a:solidFill>
                <a:latin typeface="+mn-lt"/>
                <a:ea typeface="+mn-ea"/>
                <a:cs typeface="+mn-cs"/>
              </a:rPr>
              <a:t>in the </a:t>
            </a:r>
            <a:r>
              <a:rPr lang="en-US" sz="1200" b="1" i="0" u="none" strike="noStrike" kern="1200" baseline="0" dirty="0">
                <a:solidFill>
                  <a:schemeClr val="tx1"/>
                </a:solidFill>
                <a:latin typeface="+mn-lt"/>
                <a:ea typeface="+mn-ea"/>
                <a:cs typeface="+mn-cs"/>
              </a:rPr>
              <a:t>Values </a:t>
            </a:r>
            <a:r>
              <a:rPr lang="en-US" sz="1200" b="0" i="0" u="none" strike="noStrike" kern="1200" baseline="0" dirty="0">
                <a:solidFill>
                  <a:schemeClr val="tx1"/>
                </a:solidFill>
                <a:latin typeface="+mn-lt"/>
                <a:ea typeface="+mn-ea"/>
                <a:cs typeface="+mn-cs"/>
              </a:rPr>
              <a:t>area</a:t>
            </a:r>
          </a:p>
          <a:p>
            <a:r>
              <a:rPr lang="en-US" sz="1200" b="0" i="0" u="none" strike="noStrike" kern="1200" baseline="0" dirty="0">
                <a:solidFill>
                  <a:schemeClr val="tx1"/>
                </a:solidFill>
                <a:latin typeface="+mn-lt"/>
                <a:ea typeface="+mn-ea"/>
                <a:cs typeface="+mn-cs"/>
              </a:rPr>
              <a:t>	Step 6:</a:t>
            </a:r>
            <a:r>
              <a:rPr lang="en-US" sz="1200" b="1"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Click </a:t>
            </a:r>
            <a:r>
              <a:rPr lang="en-US" sz="1200" b="1" i="0" u="none" strike="noStrike" kern="1200" baseline="0" dirty="0">
                <a:solidFill>
                  <a:schemeClr val="tx1"/>
                </a:solidFill>
                <a:latin typeface="+mn-lt"/>
                <a:ea typeface="+mn-ea"/>
                <a:cs typeface="+mn-cs"/>
              </a:rPr>
              <a:t>Value Field Settings… </a:t>
            </a:r>
            <a:r>
              <a:rPr lang="en-US" sz="1200" b="0" i="0" u="none" strike="noStrike" kern="1200" baseline="0" dirty="0">
                <a:solidFill>
                  <a:schemeClr val="tx1"/>
                </a:solidFill>
                <a:latin typeface="+mn-lt"/>
                <a:ea typeface="+mn-ea"/>
                <a:cs typeface="+mn-cs"/>
              </a:rPr>
              <a:t>from the list of options that appear</a:t>
            </a:r>
          </a:p>
          <a:p>
            <a:r>
              <a:rPr lang="en-US" sz="1200" b="0" i="0" u="none" strike="noStrike" kern="1200" baseline="0" dirty="0">
                <a:solidFill>
                  <a:schemeClr val="tx1"/>
                </a:solidFill>
                <a:latin typeface="+mn-lt"/>
                <a:ea typeface="+mn-ea"/>
                <a:cs typeface="+mn-cs"/>
              </a:rPr>
              <a:t>	Step 7:</a:t>
            </a:r>
            <a:r>
              <a:rPr lang="en-US" sz="1200" b="1"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When the </a:t>
            </a:r>
            <a:r>
              <a:rPr lang="en-US" sz="1200" b="1" i="0" u="none" strike="noStrike" kern="1200" baseline="0" dirty="0">
                <a:solidFill>
                  <a:schemeClr val="tx1"/>
                </a:solidFill>
                <a:latin typeface="+mn-lt"/>
                <a:ea typeface="+mn-ea"/>
                <a:cs typeface="+mn-cs"/>
              </a:rPr>
              <a:t>Value Field Settings </a:t>
            </a:r>
            <a:r>
              <a:rPr lang="en-US" sz="1200" b="0" i="0" u="none" strike="noStrike" kern="1200" baseline="0" dirty="0">
                <a:solidFill>
                  <a:schemeClr val="tx1"/>
                </a:solidFill>
                <a:latin typeface="+mn-lt"/>
                <a:ea typeface="+mn-ea"/>
                <a:cs typeface="+mn-cs"/>
              </a:rPr>
              <a:t>dialog box appears:</a:t>
            </a:r>
          </a:p>
          <a:p>
            <a:r>
              <a:rPr lang="en-US" sz="1200" b="0" i="0" u="none" strike="noStrike" kern="1200" baseline="0" dirty="0">
                <a:solidFill>
                  <a:schemeClr val="tx1"/>
                </a:solidFill>
                <a:latin typeface="+mn-lt"/>
                <a:ea typeface="+mn-ea"/>
                <a:cs typeface="+mn-cs"/>
              </a:rPr>
              <a:t>		Under </a:t>
            </a:r>
            <a:r>
              <a:rPr lang="en-US" sz="1200" b="1" i="0" u="none" strike="noStrike" kern="1200" baseline="0" dirty="0">
                <a:solidFill>
                  <a:schemeClr val="tx1"/>
                </a:solidFill>
                <a:latin typeface="+mn-lt"/>
                <a:ea typeface="+mn-ea"/>
                <a:cs typeface="+mn-cs"/>
              </a:rPr>
              <a:t>Summarize value field by, </a:t>
            </a:r>
            <a:r>
              <a:rPr lang="en-US" sz="1200" b="0" i="0" u="none" strike="noStrike" kern="1200" baseline="0" dirty="0">
                <a:solidFill>
                  <a:schemeClr val="tx1"/>
                </a:solidFill>
                <a:latin typeface="+mn-lt"/>
                <a:ea typeface="+mn-ea"/>
                <a:cs typeface="+mn-cs"/>
              </a:rPr>
              <a:t>choose </a:t>
            </a:r>
            <a:r>
              <a:rPr lang="en-US" sz="1200" b="1" i="0" u="none" strike="noStrike" kern="1200" baseline="0" dirty="0">
                <a:solidFill>
                  <a:schemeClr val="tx1"/>
                </a:solidFill>
                <a:latin typeface="+mn-lt"/>
                <a:ea typeface="+mn-ea"/>
                <a:cs typeface="+mn-cs"/>
              </a:rPr>
              <a:t>Average</a:t>
            </a:r>
          </a:p>
          <a:p>
            <a:r>
              <a:rPr lang="en-US" sz="1200" b="0" i="0" u="none" strike="noStrike" kern="1200" baseline="0" dirty="0">
                <a:solidFill>
                  <a:schemeClr val="tx1"/>
                </a:solidFill>
                <a:latin typeface="+mn-lt"/>
                <a:ea typeface="+mn-ea"/>
                <a:cs typeface="+mn-cs"/>
              </a:rPr>
              <a:t>		Click </a:t>
            </a:r>
            <a:r>
              <a:rPr lang="en-US" sz="1200" b="1" i="0" u="none" strike="noStrike" kern="1200" baseline="0" dirty="0">
                <a:solidFill>
                  <a:schemeClr val="tx1"/>
                </a:solidFill>
                <a:latin typeface="+mn-lt"/>
                <a:ea typeface="+mn-ea"/>
                <a:cs typeface="+mn-cs"/>
              </a:rPr>
              <a:t>Number Format</a:t>
            </a:r>
          </a:p>
          <a:p>
            <a:r>
              <a:rPr lang="en-US" sz="1200" b="0" i="0" u="none" strike="noStrike" kern="1200" baseline="0" dirty="0">
                <a:solidFill>
                  <a:schemeClr val="tx1"/>
                </a:solidFill>
                <a:latin typeface="+mn-lt"/>
                <a:ea typeface="+mn-ea"/>
                <a:cs typeface="+mn-cs"/>
              </a:rPr>
              <a:t>		In the </a:t>
            </a:r>
            <a:r>
              <a:rPr lang="en-US" sz="1200" b="1" i="0" u="none" strike="noStrike" kern="1200" baseline="0" dirty="0">
                <a:solidFill>
                  <a:schemeClr val="tx1"/>
                </a:solidFill>
                <a:latin typeface="+mn-lt"/>
                <a:ea typeface="+mn-ea"/>
                <a:cs typeface="+mn-cs"/>
              </a:rPr>
              <a:t>Category: </a:t>
            </a:r>
            <a:r>
              <a:rPr lang="en-US" sz="1200" b="0" i="0" u="none" strike="noStrike" kern="1200" baseline="0" dirty="0">
                <a:solidFill>
                  <a:schemeClr val="tx1"/>
                </a:solidFill>
                <a:latin typeface="+mn-lt"/>
                <a:ea typeface="+mn-ea"/>
                <a:cs typeface="+mn-cs"/>
              </a:rPr>
              <a:t>box, choose </a:t>
            </a:r>
            <a:r>
              <a:rPr lang="en-US" sz="1200" b="1" i="0" u="none" strike="noStrike" kern="1200" baseline="0" dirty="0">
                <a:solidFill>
                  <a:schemeClr val="tx1"/>
                </a:solidFill>
                <a:latin typeface="+mn-lt"/>
                <a:ea typeface="+mn-ea"/>
                <a:cs typeface="+mn-cs"/>
              </a:rPr>
              <a:t>Number</a:t>
            </a:r>
          </a:p>
          <a:p>
            <a:r>
              <a:rPr lang="da-DK" sz="1200" b="0" i="0" u="none" strike="noStrike" kern="1200" baseline="0" dirty="0">
                <a:solidFill>
                  <a:schemeClr val="tx1"/>
                </a:solidFill>
                <a:latin typeface="+mn-lt"/>
                <a:ea typeface="+mn-ea"/>
                <a:cs typeface="+mn-cs"/>
              </a:rPr>
              <a:t>		Enter </a:t>
            </a:r>
            <a:r>
              <a:rPr lang="da-DK" sz="1200" b="0" i="1" u="none" strike="noStrike" kern="1200" baseline="0" dirty="0">
                <a:solidFill>
                  <a:schemeClr val="tx1"/>
                </a:solidFill>
                <a:latin typeface="+mn-lt"/>
                <a:ea typeface="+mn-ea"/>
                <a:cs typeface="+mn-cs"/>
              </a:rPr>
              <a:t>1 </a:t>
            </a:r>
            <a:r>
              <a:rPr lang="da-DK" sz="1200" b="0" i="0" u="none" strike="noStrike" kern="1200" baseline="0" dirty="0">
                <a:solidFill>
                  <a:schemeClr val="tx1"/>
                </a:solidFill>
                <a:latin typeface="+mn-lt"/>
                <a:ea typeface="+mn-ea"/>
                <a:cs typeface="+mn-cs"/>
              </a:rPr>
              <a:t>for </a:t>
            </a:r>
            <a:r>
              <a:rPr lang="da-DK" sz="1200" b="1" i="0" u="none" strike="noStrike" kern="1200" baseline="0" dirty="0">
                <a:solidFill>
                  <a:schemeClr val="tx1"/>
                </a:solidFill>
                <a:latin typeface="+mn-lt"/>
                <a:ea typeface="+mn-ea"/>
                <a:cs typeface="+mn-cs"/>
              </a:rPr>
              <a:t>Decimal places:</a:t>
            </a:r>
          </a:p>
          <a:p>
            <a:r>
              <a:rPr lang="en-US" sz="1200" b="0" i="0" u="none" strike="noStrike" kern="1200" baseline="0" dirty="0">
                <a:solidFill>
                  <a:schemeClr val="tx1"/>
                </a:solidFill>
                <a:latin typeface="+mn-lt"/>
                <a:ea typeface="+mn-ea"/>
                <a:cs typeface="+mn-cs"/>
              </a:rPr>
              <a:t>		Click </a:t>
            </a:r>
            <a:r>
              <a:rPr lang="en-US" sz="1200" b="1" i="0" u="none" strike="noStrike" kern="1200" baseline="0" dirty="0">
                <a:solidFill>
                  <a:schemeClr val="tx1"/>
                </a:solidFill>
                <a:latin typeface="+mn-lt"/>
                <a:ea typeface="+mn-ea"/>
                <a:cs typeface="+mn-cs"/>
              </a:rPr>
              <a:t>OK</a:t>
            </a:r>
          </a:p>
          <a:p>
            <a:r>
              <a:rPr lang="en-US" sz="1200" b="0" i="0" u="none" strike="noStrike" kern="1200" baseline="0" dirty="0">
                <a:solidFill>
                  <a:schemeClr val="tx1"/>
                </a:solidFill>
                <a:latin typeface="+mn-lt"/>
                <a:ea typeface="+mn-ea"/>
                <a:cs typeface="+mn-cs"/>
              </a:rPr>
              <a:t>		When the </a:t>
            </a:r>
            <a:r>
              <a:rPr lang="en-US" sz="1200" b="1" i="0" u="none" strike="noStrike" kern="1200" baseline="0" dirty="0">
                <a:solidFill>
                  <a:schemeClr val="tx1"/>
                </a:solidFill>
                <a:latin typeface="+mn-lt"/>
                <a:ea typeface="+mn-ea"/>
                <a:cs typeface="+mn-cs"/>
              </a:rPr>
              <a:t>Value Field Settings </a:t>
            </a:r>
            <a:r>
              <a:rPr lang="en-US" sz="1200" b="0" i="0" u="none" strike="noStrike" kern="1200" baseline="0" dirty="0">
                <a:solidFill>
                  <a:schemeClr val="tx1"/>
                </a:solidFill>
                <a:latin typeface="+mn-lt"/>
                <a:ea typeface="+mn-ea"/>
                <a:cs typeface="+mn-cs"/>
              </a:rPr>
              <a:t>dialog box reappears, click </a:t>
            </a:r>
            <a:r>
              <a:rPr lang="en-US" sz="1200" b="1" i="0" u="none" strike="noStrike" kern="1200" baseline="0" dirty="0">
                <a:solidFill>
                  <a:schemeClr val="tx1"/>
                </a:solidFill>
                <a:latin typeface="+mn-lt"/>
                <a:ea typeface="+mn-ea"/>
                <a:cs typeface="+mn-cs"/>
              </a:rPr>
              <a:t>OK</a:t>
            </a:r>
          </a:p>
          <a:p>
            <a:r>
              <a:rPr lang="en-US" sz="1200" b="0" i="0" u="none" strike="noStrike" kern="1200" baseline="0" dirty="0">
                <a:solidFill>
                  <a:schemeClr val="tx1"/>
                </a:solidFill>
                <a:latin typeface="+mn-lt"/>
                <a:ea typeface="+mn-ea"/>
                <a:cs typeface="+mn-cs"/>
              </a:rPr>
              <a:t>	Step 8:</a:t>
            </a:r>
            <a:r>
              <a:rPr lang="en-US" sz="1200" b="1"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Right-click in cell B2 or any cell containing a meal price column label</a:t>
            </a:r>
          </a:p>
          <a:p>
            <a:r>
              <a:rPr lang="en-US" sz="1200" b="0" i="0" u="none" strike="noStrike" kern="1200" baseline="0" dirty="0">
                <a:solidFill>
                  <a:schemeClr val="tx1"/>
                </a:solidFill>
                <a:latin typeface="+mn-lt"/>
                <a:ea typeface="+mn-ea"/>
                <a:cs typeface="+mn-cs"/>
              </a:rPr>
              <a:t>	Step 9:</a:t>
            </a:r>
            <a:r>
              <a:rPr lang="en-US" sz="1200" b="1"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Select </a:t>
            </a:r>
            <a:r>
              <a:rPr lang="en-US" sz="1200" b="1" i="0" u="none" strike="noStrike" kern="1200" baseline="0" dirty="0">
                <a:solidFill>
                  <a:schemeClr val="tx1"/>
                </a:solidFill>
                <a:latin typeface="+mn-lt"/>
                <a:ea typeface="+mn-ea"/>
                <a:cs typeface="+mn-cs"/>
              </a:rPr>
              <a:t>Group </a:t>
            </a:r>
            <a:r>
              <a:rPr lang="en-US" sz="1200" b="0" i="0" u="none" strike="noStrike" kern="1200" baseline="0" dirty="0">
                <a:solidFill>
                  <a:schemeClr val="tx1"/>
                </a:solidFill>
                <a:latin typeface="+mn-lt"/>
                <a:ea typeface="+mn-ea"/>
                <a:cs typeface="+mn-cs"/>
              </a:rPr>
              <a:t>from the list of options that appears</a:t>
            </a:r>
          </a:p>
          <a:p>
            <a:r>
              <a:rPr lang="en-US" sz="1200" b="0" i="0" u="none" strike="noStrike" kern="1200" baseline="0" dirty="0">
                <a:solidFill>
                  <a:schemeClr val="tx1"/>
                </a:solidFill>
                <a:latin typeface="+mn-lt"/>
                <a:ea typeface="+mn-ea"/>
                <a:cs typeface="+mn-cs"/>
              </a:rPr>
              <a:t>	Step 10: When the </a:t>
            </a:r>
            <a:r>
              <a:rPr lang="en-US" sz="1200" b="1" i="0" u="none" strike="noStrike" kern="1200" baseline="0" dirty="0">
                <a:solidFill>
                  <a:schemeClr val="tx1"/>
                </a:solidFill>
                <a:latin typeface="+mn-lt"/>
                <a:ea typeface="+mn-ea"/>
                <a:cs typeface="+mn-cs"/>
              </a:rPr>
              <a:t>Grouping </a:t>
            </a:r>
            <a:r>
              <a:rPr lang="en-US" sz="1200" b="0" i="0" u="none" strike="noStrike" kern="1200" baseline="0" dirty="0">
                <a:solidFill>
                  <a:schemeClr val="tx1"/>
                </a:solidFill>
                <a:latin typeface="+mn-lt"/>
                <a:ea typeface="+mn-ea"/>
                <a:cs typeface="+mn-cs"/>
              </a:rPr>
              <a:t>dialog box appears:</a:t>
            </a:r>
          </a:p>
          <a:p>
            <a:r>
              <a:rPr lang="en-US" sz="1200" b="0" i="0" u="none" strike="noStrike" kern="1200" baseline="0" dirty="0">
                <a:solidFill>
                  <a:schemeClr val="tx1"/>
                </a:solidFill>
                <a:latin typeface="+mn-lt"/>
                <a:ea typeface="+mn-ea"/>
                <a:cs typeface="+mn-cs"/>
              </a:rPr>
              <a:t>		Enter </a:t>
            </a:r>
            <a:r>
              <a:rPr lang="en-US" sz="1200" b="0" i="1" u="none" strike="noStrike" kern="1200" baseline="0" dirty="0">
                <a:solidFill>
                  <a:schemeClr val="tx1"/>
                </a:solidFill>
                <a:latin typeface="+mn-lt"/>
                <a:ea typeface="+mn-ea"/>
                <a:cs typeface="+mn-cs"/>
              </a:rPr>
              <a:t>10 </a:t>
            </a:r>
            <a:r>
              <a:rPr lang="en-US" sz="1200" b="0" i="0" u="none" strike="noStrike" kern="1200" baseline="0" dirty="0">
                <a:solidFill>
                  <a:schemeClr val="tx1"/>
                </a:solidFill>
                <a:latin typeface="+mn-lt"/>
                <a:ea typeface="+mn-ea"/>
                <a:cs typeface="+mn-cs"/>
              </a:rPr>
              <a:t>in the </a:t>
            </a:r>
            <a:r>
              <a:rPr lang="en-US" sz="1200" b="1" i="0" u="none" strike="noStrike" kern="1200" baseline="0" dirty="0">
                <a:solidFill>
                  <a:schemeClr val="tx1"/>
                </a:solidFill>
                <a:latin typeface="+mn-lt"/>
                <a:ea typeface="+mn-ea"/>
                <a:cs typeface="+mn-cs"/>
              </a:rPr>
              <a:t>Starting at: </a:t>
            </a:r>
            <a:r>
              <a:rPr lang="en-US" sz="1200" b="0" i="0" u="none" strike="noStrike" kern="1200" baseline="0" dirty="0">
                <a:solidFill>
                  <a:schemeClr val="tx1"/>
                </a:solidFill>
                <a:latin typeface="+mn-lt"/>
                <a:ea typeface="+mn-ea"/>
                <a:cs typeface="+mn-cs"/>
              </a:rPr>
              <a:t>box</a:t>
            </a:r>
          </a:p>
          <a:p>
            <a:r>
              <a:rPr lang="en-US" sz="1200" b="0" i="0" u="none" strike="noStrike" kern="1200" baseline="0" dirty="0">
                <a:solidFill>
                  <a:schemeClr val="tx1"/>
                </a:solidFill>
                <a:latin typeface="+mn-lt"/>
                <a:ea typeface="+mn-ea"/>
                <a:cs typeface="+mn-cs"/>
              </a:rPr>
              <a:t>		Enter </a:t>
            </a:r>
            <a:r>
              <a:rPr lang="en-US" sz="1200" b="0" i="1" u="none" strike="noStrike" kern="1200" baseline="0" dirty="0">
                <a:solidFill>
                  <a:schemeClr val="tx1"/>
                </a:solidFill>
                <a:latin typeface="+mn-lt"/>
                <a:ea typeface="+mn-ea"/>
                <a:cs typeface="+mn-cs"/>
              </a:rPr>
              <a:t>49 </a:t>
            </a:r>
            <a:r>
              <a:rPr lang="en-US" sz="1200" b="0" i="0" u="none" strike="noStrike" kern="1200" baseline="0" dirty="0">
                <a:solidFill>
                  <a:schemeClr val="tx1"/>
                </a:solidFill>
                <a:latin typeface="+mn-lt"/>
                <a:ea typeface="+mn-ea"/>
                <a:cs typeface="+mn-cs"/>
              </a:rPr>
              <a:t>in the </a:t>
            </a:r>
            <a:r>
              <a:rPr lang="en-US" sz="1200" b="1" i="0" u="none" strike="noStrike" kern="1200" baseline="0" dirty="0">
                <a:solidFill>
                  <a:schemeClr val="tx1"/>
                </a:solidFill>
                <a:latin typeface="+mn-lt"/>
                <a:ea typeface="+mn-ea"/>
                <a:cs typeface="+mn-cs"/>
              </a:rPr>
              <a:t>Ending at: </a:t>
            </a:r>
            <a:r>
              <a:rPr lang="en-US" sz="1200" b="0" i="0" u="none" strike="noStrike" kern="1200" baseline="0" dirty="0">
                <a:solidFill>
                  <a:schemeClr val="tx1"/>
                </a:solidFill>
                <a:latin typeface="+mn-lt"/>
                <a:ea typeface="+mn-ea"/>
                <a:cs typeface="+mn-cs"/>
              </a:rPr>
              <a:t>box</a:t>
            </a:r>
          </a:p>
          <a:p>
            <a:r>
              <a:rPr lang="en-US" sz="1200" b="0" i="0" u="none" strike="noStrike" kern="1200" baseline="0" dirty="0">
                <a:solidFill>
                  <a:schemeClr val="tx1"/>
                </a:solidFill>
                <a:latin typeface="+mn-lt"/>
                <a:ea typeface="+mn-ea"/>
                <a:cs typeface="+mn-cs"/>
              </a:rPr>
              <a:t>		Enter </a:t>
            </a:r>
            <a:r>
              <a:rPr lang="en-US" sz="1200" b="0" i="1" u="none" strike="noStrike" kern="1200" baseline="0" dirty="0">
                <a:solidFill>
                  <a:schemeClr val="tx1"/>
                </a:solidFill>
                <a:latin typeface="+mn-lt"/>
                <a:ea typeface="+mn-ea"/>
                <a:cs typeface="+mn-cs"/>
              </a:rPr>
              <a:t>10 </a:t>
            </a:r>
            <a:r>
              <a:rPr lang="en-US" sz="1200" b="0" i="0" u="none" strike="noStrike" kern="1200" baseline="0" dirty="0">
                <a:solidFill>
                  <a:schemeClr val="tx1"/>
                </a:solidFill>
                <a:latin typeface="+mn-lt"/>
                <a:ea typeface="+mn-ea"/>
                <a:cs typeface="+mn-cs"/>
              </a:rPr>
              <a:t>in the </a:t>
            </a:r>
            <a:r>
              <a:rPr lang="en-US" sz="1200" b="1" i="0" u="none" strike="noStrike" kern="1200" baseline="0" dirty="0">
                <a:solidFill>
                  <a:schemeClr val="tx1"/>
                </a:solidFill>
                <a:latin typeface="+mn-lt"/>
                <a:ea typeface="+mn-ea"/>
                <a:cs typeface="+mn-cs"/>
              </a:rPr>
              <a:t>By: </a:t>
            </a:r>
            <a:r>
              <a:rPr lang="en-US" sz="1200" b="0" i="0" u="none" strike="noStrike" kern="1200" baseline="0" dirty="0">
                <a:solidFill>
                  <a:schemeClr val="tx1"/>
                </a:solidFill>
                <a:latin typeface="+mn-lt"/>
                <a:ea typeface="+mn-ea"/>
                <a:cs typeface="+mn-cs"/>
              </a:rPr>
              <a:t>box</a:t>
            </a:r>
          </a:p>
          <a:p>
            <a:r>
              <a:rPr lang="en-US" sz="1200" b="0" i="0" u="none" strike="noStrike" kern="1200" baseline="0" dirty="0">
                <a:solidFill>
                  <a:schemeClr val="tx1"/>
                </a:solidFill>
                <a:latin typeface="+mn-lt"/>
                <a:ea typeface="+mn-ea"/>
                <a:cs typeface="+mn-cs"/>
              </a:rPr>
              <a:t>		Click </a:t>
            </a:r>
            <a:r>
              <a:rPr lang="en-US" sz="1200" b="1" i="0" u="none" strike="noStrike" kern="1200" baseline="0" dirty="0">
                <a:solidFill>
                  <a:schemeClr val="tx1"/>
                </a:solidFill>
                <a:latin typeface="+mn-lt"/>
                <a:ea typeface="+mn-ea"/>
                <a:cs typeface="+mn-cs"/>
              </a:rPr>
              <a:t>OK</a:t>
            </a:r>
          </a:p>
          <a:p>
            <a:r>
              <a:rPr lang="en-US" sz="1200" b="0" i="0" u="none" strike="noStrike" kern="1200" baseline="0" dirty="0">
                <a:solidFill>
                  <a:schemeClr val="tx1"/>
                </a:solidFill>
                <a:latin typeface="+mn-lt"/>
                <a:ea typeface="+mn-ea"/>
                <a:cs typeface="+mn-cs"/>
              </a:rPr>
              <a:t>	Step 11:</a:t>
            </a:r>
            <a:r>
              <a:rPr lang="en-US" sz="1200" b="1"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Right-click on “Excellent” in cell A5</a:t>
            </a:r>
          </a:p>
          <a:p>
            <a:r>
              <a:rPr lang="en-US" sz="1200" b="1"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Step 12: Select </a:t>
            </a:r>
            <a:r>
              <a:rPr lang="en-US" sz="1200" b="1" i="0" u="none" strike="noStrike" kern="1200" baseline="0" dirty="0">
                <a:solidFill>
                  <a:schemeClr val="tx1"/>
                </a:solidFill>
                <a:latin typeface="+mn-lt"/>
                <a:ea typeface="+mn-ea"/>
                <a:cs typeface="+mn-cs"/>
              </a:rPr>
              <a:t>Move </a:t>
            </a:r>
            <a:r>
              <a:rPr lang="en-US" sz="1200" b="0" i="0" u="none" strike="noStrike" kern="1200" baseline="0" dirty="0">
                <a:solidFill>
                  <a:schemeClr val="tx1"/>
                </a:solidFill>
                <a:latin typeface="+mn-lt"/>
                <a:ea typeface="+mn-ea"/>
                <a:cs typeface="+mn-cs"/>
              </a:rPr>
              <a:t>and click </a:t>
            </a:r>
            <a:r>
              <a:rPr lang="en-US" sz="1200" b="1" i="0" u="none" strike="noStrike" kern="1200" baseline="0" dirty="0">
                <a:solidFill>
                  <a:schemeClr val="tx1"/>
                </a:solidFill>
                <a:latin typeface="+mn-lt"/>
                <a:ea typeface="+mn-ea"/>
                <a:cs typeface="+mn-cs"/>
              </a:rPr>
              <a:t>Move “Excellent” to End</a:t>
            </a:r>
            <a:endParaRPr lang="en-US" sz="12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54F60B61-172D-4509-B931-6E88C4E54591}" type="slidenum">
              <a:rPr lang="en-US" smtClean="0"/>
              <a:t>51</a:t>
            </a:fld>
            <a:endParaRPr lang="en-US" dirty="0"/>
          </a:p>
        </p:txBody>
      </p:sp>
    </p:spTree>
    <p:extLst>
      <p:ext uri="{BB962C8B-B14F-4D97-AF65-F5344CB8AC3E}">
        <p14:creationId xmlns:p14="http://schemas.microsoft.com/office/powerpoint/2010/main" val="116257275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kern="1200" baseline="0" dirty="0">
                <a:solidFill>
                  <a:schemeClr val="tx1"/>
                </a:solidFill>
                <a:latin typeface="+mn-lt"/>
                <a:ea typeface="+mn-ea"/>
                <a:cs typeface="+mn-cs"/>
              </a:rPr>
              <a:t>The completed PivotTable and PivotChart appear in Figure 3.28.</a:t>
            </a:r>
          </a:p>
          <a:p>
            <a:pPr marL="628650" lvl="1"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The PivotChart is a clustered column chart whose column heights correspond to the average wait times and are clustered into the categorical groupings of Good, Very Good, and Excellent. </a:t>
            </a:r>
          </a:p>
          <a:p>
            <a:pPr marL="628650" lvl="1"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The columns are shaded to differentiate the wait times at restaurants in the various meal price ranges.</a:t>
            </a:r>
          </a:p>
          <a:p>
            <a:pPr marL="628650" lvl="1"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Figure 3.28 shows that Excellent restaurants have longer wait times than Good and Very Good restaurants. </a:t>
            </a:r>
          </a:p>
          <a:p>
            <a:pPr marL="628650" lvl="1"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We also see that Excellent restaurants in the price range of $30–$39 have the longest wait times. </a:t>
            </a:r>
          </a:p>
          <a:p>
            <a:pPr marL="628650" lvl="1"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The PivotChart displays the same information as that of the PivotTable in Figure 3.13, but the column chart used here makes it easier to compare the restaurants based on quality rating and meal price.</a:t>
            </a:r>
          </a:p>
        </p:txBody>
      </p:sp>
      <p:sp>
        <p:nvSpPr>
          <p:cNvPr id="4" name="Slide Number Placeholder 3"/>
          <p:cNvSpPr>
            <a:spLocks noGrp="1"/>
          </p:cNvSpPr>
          <p:nvPr>
            <p:ph type="sldNum" sz="quarter" idx="10"/>
          </p:nvPr>
        </p:nvSpPr>
        <p:spPr/>
        <p:txBody>
          <a:bodyPr/>
          <a:lstStyle/>
          <a:p>
            <a:fld id="{54F60B61-172D-4509-B931-6E88C4E54591}" type="slidenum">
              <a:rPr lang="en-US" smtClean="0"/>
              <a:t>52</a:t>
            </a:fld>
            <a:endParaRPr lang="en-US" dirty="0"/>
          </a:p>
        </p:txBody>
      </p:sp>
    </p:spTree>
    <p:extLst>
      <p:ext uri="{BB962C8B-B14F-4D97-AF65-F5344CB8AC3E}">
        <p14:creationId xmlns:p14="http://schemas.microsoft.com/office/powerpoint/2010/main" val="116257275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sz="12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54F60B61-172D-4509-B931-6E88C4E54591}" type="slidenum">
              <a:rPr lang="en-US" smtClean="0"/>
              <a:t>54</a:t>
            </a:fld>
            <a:endParaRPr lang="en-US" dirty="0"/>
          </a:p>
        </p:txBody>
      </p:sp>
    </p:spTree>
    <p:extLst>
      <p:ext uri="{BB962C8B-B14F-4D97-AF65-F5344CB8AC3E}">
        <p14:creationId xmlns:p14="http://schemas.microsoft.com/office/powerpoint/2010/main" val="11625727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F60B61-172D-4509-B931-6E88C4E54591}" type="slidenum">
              <a:rPr lang="en-US" smtClean="0"/>
              <a:t>9</a:t>
            </a:fld>
            <a:endParaRPr lang="en-US" dirty="0"/>
          </a:p>
        </p:txBody>
      </p:sp>
    </p:spTree>
    <p:extLst>
      <p:ext uri="{BB962C8B-B14F-4D97-AF65-F5344CB8AC3E}">
        <p14:creationId xmlns:p14="http://schemas.microsoft.com/office/powerpoint/2010/main" val="63244509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S&amp;P 100 Stock Market Index as a treemap for analyzing stock market performance. </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Each rectangle represents a particular company.</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The color of the rectangle represents % change in price</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The </a:t>
            </a:r>
            <a:r>
              <a:rPr lang="en-US" sz="1200" b="0" i="0" u="none" strike="noStrike" kern="1200" baseline="0" dirty="0" err="1">
                <a:solidFill>
                  <a:schemeClr val="tx1"/>
                </a:solidFill>
                <a:latin typeface="+mn-lt"/>
                <a:ea typeface="+mn-ea"/>
                <a:cs typeface="+mn-cs"/>
              </a:rPr>
              <a:t>treemap</a:t>
            </a:r>
            <a:r>
              <a:rPr lang="en-US" sz="1200" b="0" i="0" u="none" strike="noStrike" kern="1200" baseline="0" dirty="0">
                <a:solidFill>
                  <a:schemeClr val="tx1"/>
                </a:solidFill>
                <a:latin typeface="+mn-lt"/>
                <a:ea typeface="+mn-ea"/>
                <a:cs typeface="+mn-cs"/>
              </a:rPr>
              <a:t> is also divided into market sectors (Technology, Services, etc.). </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The size of each company’s rectangle provides information on the company’s market capitalization size relative to the market sector and the entire market. </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An investor can use this </a:t>
            </a:r>
            <a:r>
              <a:rPr lang="en-US" sz="1200" b="0" i="0" u="none" strike="noStrike" kern="1200" baseline="0" dirty="0" err="1">
                <a:solidFill>
                  <a:schemeClr val="tx1"/>
                </a:solidFill>
                <a:latin typeface="+mn-lt"/>
                <a:ea typeface="+mn-ea"/>
                <a:cs typeface="+mn-cs"/>
              </a:rPr>
              <a:t>treemap</a:t>
            </a:r>
            <a:r>
              <a:rPr lang="en-US" sz="1200" b="0" i="0" u="none" strike="noStrike" kern="1200" baseline="0" dirty="0">
                <a:solidFill>
                  <a:schemeClr val="tx1"/>
                </a:solidFill>
                <a:latin typeface="+mn-lt"/>
                <a:ea typeface="+mn-ea"/>
                <a:cs typeface="+mn-cs"/>
              </a:rPr>
              <a:t> to quickly get an idea of the performance of individual companies relative to other companies in their market sector as well as the performance of entire market sectors relative to other sectors.</a:t>
            </a:r>
          </a:p>
          <a:p>
            <a:endParaRPr lang="en-US" sz="1200" b="0" i="0" u="none" strike="noStrike" kern="1200" baseline="0" dirty="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54F60B61-172D-4509-B931-6E88C4E54591}" type="slidenum">
              <a:rPr lang="en-US" smtClean="0"/>
              <a:t>55</a:t>
            </a:fld>
            <a:endParaRPr lang="en-US" dirty="0"/>
          </a:p>
        </p:txBody>
      </p:sp>
    </p:spTree>
    <p:extLst>
      <p:ext uri="{BB962C8B-B14F-4D97-AF65-F5344CB8AC3E}">
        <p14:creationId xmlns:p14="http://schemas.microsoft.com/office/powerpoint/2010/main" val="116257275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Figure 3.31 displays a map of the Cincinnati, Ohio, metropolitan area showing the relative concentrations of Cincinnati Zoo members.</a:t>
            </a:r>
          </a:p>
          <a:p>
            <a:pPr marL="171450" indent="-171450">
              <a:buFont typeface="Arial" panose="020B0604020202020204" pitchFamily="34" charset="0"/>
              <a:buChar char="•"/>
            </a:pPr>
            <a:endParaRPr lang="en-US" sz="1200" b="0" i="0" u="none" strike="noStrike" kern="1200" baseline="0" dirty="0">
              <a:solidFill>
                <a:schemeClr val="tx1"/>
              </a:solidFill>
              <a:latin typeface="+mn-lt"/>
              <a:ea typeface="+mn-ea"/>
              <a:cs typeface="+mn-cs"/>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kern="1200" baseline="0" dirty="0">
                <a:solidFill>
                  <a:schemeClr val="tx1"/>
                </a:solidFill>
                <a:latin typeface="+mn-lt"/>
                <a:ea typeface="+mn-ea"/>
                <a:cs typeface="+mn-cs"/>
              </a:rPr>
              <a:t>The more darkly shaded areas represent areas with a greater number of members.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kern="1200" baseline="0" dirty="0">
                <a:solidFill>
                  <a:schemeClr val="tx1"/>
                </a:solidFill>
                <a:latin typeface="+mn-lt"/>
                <a:ea typeface="+mn-ea"/>
                <a:cs typeface="+mn-cs"/>
              </a:rPr>
              <a:t>The GIS chart in Figure 3.31 combines a heat map and a geographical map to help the reader analyze this data set.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kern="1200" baseline="0" dirty="0">
                <a:solidFill>
                  <a:schemeClr val="tx1"/>
                </a:solidFill>
                <a:latin typeface="+mn-lt"/>
                <a:ea typeface="+mn-ea"/>
                <a:cs typeface="+mn-cs"/>
              </a:rPr>
              <a:t>A high concentration of zoo members in a band to the northeast of the zoo that includes the cities of Mason and Hamilton (circled). Similarly, the city of Florence towards the Southwest of the zoo.</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kern="1200" baseline="0" dirty="0">
                <a:solidFill>
                  <a:schemeClr val="tx1"/>
                </a:solidFill>
                <a:latin typeface="+mn-lt"/>
                <a:ea typeface="+mn-ea"/>
                <a:cs typeface="+mn-cs"/>
              </a:rPr>
              <a:t>These observations could prompt the zoo manager to identify the characteristics that the populations of Mason, Hamilton, and Florence share to learn what is leading them to be zoo members.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kern="1200" baseline="0" dirty="0">
                <a:solidFill>
                  <a:schemeClr val="tx1"/>
                </a:solidFill>
                <a:latin typeface="+mn-lt"/>
                <a:ea typeface="+mn-ea"/>
                <a:cs typeface="+mn-cs"/>
              </a:rPr>
              <a:t>If these characteristics can be identified, the manager can then try to identify other nearby populations that share these characteristics as potential markets for increasing the number of zoo members.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54F60B61-172D-4509-B931-6E88C4E54591}" type="slidenum">
              <a:rPr lang="en-US" smtClean="0"/>
              <a:t>56</a:t>
            </a:fld>
            <a:endParaRPr lang="en-US" dirty="0"/>
          </a:p>
        </p:txBody>
      </p:sp>
    </p:spTree>
    <p:extLst>
      <p:ext uri="{BB962C8B-B14F-4D97-AF65-F5344CB8AC3E}">
        <p14:creationId xmlns:p14="http://schemas.microsoft.com/office/powerpoint/2010/main" val="11625727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F60B61-172D-4509-B931-6E88C4E54591}" type="slidenum">
              <a:rPr lang="en-US" smtClean="0"/>
              <a:t>10</a:t>
            </a:fld>
            <a:endParaRPr lang="en-US" dirty="0"/>
          </a:p>
        </p:txBody>
      </p:sp>
    </p:spTree>
    <p:extLst>
      <p:ext uri="{BB962C8B-B14F-4D97-AF65-F5344CB8AC3E}">
        <p14:creationId xmlns:p14="http://schemas.microsoft.com/office/powerpoint/2010/main" val="41136323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Consider when the accounting department of Gossamer Industries is summarizing the company’s annual data for completion of its federal tax forms. </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In this case, the specific numbers corresponding to revenues and expenses are important and not just the relative values. </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Therefore, these data should be presented in a table similar to Table 3.3.</a:t>
            </a:r>
          </a:p>
          <a:p>
            <a:pPr marL="0" indent="0">
              <a:buFont typeface="Arial" panose="020B0604020202020204" pitchFamily="34" charset="0"/>
              <a:buNone/>
            </a:pPr>
            <a:endParaRPr lang="en-US" sz="1200" b="0" i="0" u="none" strike="noStrike" kern="1200" baseline="0" dirty="0">
              <a:solidFill>
                <a:schemeClr val="tx1"/>
              </a:solidFill>
              <a:latin typeface="+mn-lt"/>
              <a:ea typeface="+mn-ea"/>
              <a:cs typeface="+mn-cs"/>
            </a:endParaRP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Similarly, if it is important to know exactly by how much revenues exceed expenses each month, then this would also be better presented as a table rather than as a line chart, as seen in Figure 3.5.</a:t>
            </a:r>
          </a:p>
          <a:p>
            <a:pPr marL="171450" indent="-171450">
              <a:buFont typeface="Arial" panose="020B0604020202020204" pitchFamily="34" charset="0"/>
              <a:buChar char="•"/>
            </a:pPr>
            <a:endParaRPr lang="en-US" sz="1200" b="0" i="0" u="none" strike="noStrike" kern="1200" baseline="0" dirty="0">
              <a:solidFill>
                <a:schemeClr val="tx1"/>
              </a:solidFill>
              <a:latin typeface="+mn-lt"/>
              <a:ea typeface="+mn-ea"/>
              <a:cs typeface="+mn-cs"/>
            </a:endParaRPr>
          </a:p>
          <a:p>
            <a:endParaRPr lang="en-US" dirty="0"/>
          </a:p>
          <a:p>
            <a:endParaRPr lang="en-US" dirty="0"/>
          </a:p>
        </p:txBody>
      </p:sp>
      <p:sp>
        <p:nvSpPr>
          <p:cNvPr id="4" name="Slide Number Placeholder 3"/>
          <p:cNvSpPr>
            <a:spLocks noGrp="1"/>
          </p:cNvSpPr>
          <p:nvPr>
            <p:ph type="sldNum" sz="quarter" idx="10"/>
          </p:nvPr>
        </p:nvSpPr>
        <p:spPr/>
        <p:txBody>
          <a:bodyPr/>
          <a:lstStyle/>
          <a:p>
            <a:fld id="{54F60B61-172D-4509-B931-6E88C4E54591}" type="slidenum">
              <a:rPr lang="en-US" smtClean="0"/>
              <a:t>11</a:t>
            </a:fld>
            <a:endParaRPr lang="en-US" dirty="0"/>
          </a:p>
        </p:txBody>
      </p:sp>
    </p:spTree>
    <p:extLst>
      <p:ext uri="{BB962C8B-B14F-4D97-AF65-F5344CB8AC3E}">
        <p14:creationId xmlns:p14="http://schemas.microsoft.com/office/powerpoint/2010/main" val="11625727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Figure 3.6 allows the reader to easily see the monthly changes in revenues and costs while also being able to refer to the exact numerical values.</a:t>
            </a:r>
          </a:p>
          <a:p>
            <a:pPr marL="171450" indent="-171450">
              <a:buFont typeface="Arial" panose="020B0604020202020204" pitchFamily="34" charset="0"/>
              <a:buChar char="•"/>
            </a:pPr>
            <a:endParaRPr lang="en-US" sz="1200" b="0" i="0" u="none" strike="noStrike" kern="1200" baseline="0" dirty="0">
              <a:solidFill>
                <a:schemeClr val="tx1"/>
              </a:solidFill>
              <a:latin typeface="+mn-lt"/>
              <a:ea typeface="+mn-ea"/>
              <a:cs typeface="+mn-cs"/>
            </a:endParaRPr>
          </a:p>
          <a:p>
            <a:endParaRPr lang="en-US" dirty="0"/>
          </a:p>
          <a:p>
            <a:endParaRPr lang="en-US" dirty="0"/>
          </a:p>
        </p:txBody>
      </p:sp>
      <p:sp>
        <p:nvSpPr>
          <p:cNvPr id="4" name="Slide Number Placeholder 3"/>
          <p:cNvSpPr>
            <a:spLocks noGrp="1"/>
          </p:cNvSpPr>
          <p:nvPr>
            <p:ph type="sldNum" sz="quarter" idx="10"/>
          </p:nvPr>
        </p:nvSpPr>
        <p:spPr/>
        <p:txBody>
          <a:bodyPr/>
          <a:lstStyle/>
          <a:p>
            <a:fld id="{54F60B61-172D-4509-B931-6E88C4E54591}" type="slidenum">
              <a:rPr lang="en-US" smtClean="0"/>
              <a:t>12</a:t>
            </a:fld>
            <a:endParaRPr lang="en-US" dirty="0"/>
          </a:p>
        </p:txBody>
      </p:sp>
    </p:spTree>
    <p:extLst>
      <p:ext uri="{BB962C8B-B14F-4D97-AF65-F5344CB8AC3E}">
        <p14:creationId xmlns:p14="http://schemas.microsoft.com/office/powerpoint/2010/main" val="11625727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Costs and revenues are measured in dollars ($), but head count is measured in number of employees. </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Although all these values can be displayed on a line chart using multiple vertical axes, this is generally not recommended. </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Because the values have widely different magnitudes (costs and revenues are in the tens of thousands, whereas headcount is approximately 10 each month), it would be difficult to interpret changes on a single chart.</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Therefore, a table similar to Table 3.4 is recommended.</a:t>
            </a:r>
          </a:p>
        </p:txBody>
      </p:sp>
      <p:sp>
        <p:nvSpPr>
          <p:cNvPr id="4" name="Slide Number Placeholder 3"/>
          <p:cNvSpPr>
            <a:spLocks noGrp="1"/>
          </p:cNvSpPr>
          <p:nvPr>
            <p:ph type="sldNum" sz="quarter" idx="10"/>
          </p:nvPr>
        </p:nvSpPr>
        <p:spPr/>
        <p:txBody>
          <a:bodyPr/>
          <a:lstStyle/>
          <a:p>
            <a:fld id="{54F60B61-172D-4509-B931-6E88C4E54591}" type="slidenum">
              <a:rPr lang="en-US" smtClean="0"/>
              <a:t>13</a:t>
            </a:fld>
            <a:endParaRPr lang="en-US" dirty="0"/>
          </a:p>
        </p:txBody>
      </p:sp>
    </p:spTree>
    <p:extLst>
      <p:ext uri="{BB962C8B-B14F-4D97-AF65-F5344CB8AC3E}">
        <p14:creationId xmlns:p14="http://schemas.microsoft.com/office/powerpoint/2010/main" val="116257275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11" name="Picture 8" descr="basakalper125"/>
          <p:cNvPicPr>
            <a:picLocks noChangeAspect="1" noChangeArrowheads="1"/>
          </p:cNvPicPr>
          <p:nvPr userDrawn="1"/>
        </p:nvPicPr>
        <p:blipFill>
          <a:blip r:embed="rId2" cstate="print"/>
          <a:srcRect/>
          <a:stretch>
            <a:fillRect/>
          </a:stretch>
        </p:blipFill>
        <p:spPr bwMode="auto">
          <a:xfrm>
            <a:off x="0" y="0"/>
            <a:ext cx="9144000" cy="6859588"/>
          </a:xfrm>
          <a:prstGeom prst="rect">
            <a:avLst/>
          </a:prstGeom>
          <a:noFill/>
          <a:ln w="9525">
            <a:noFill/>
            <a:miter lim="800000"/>
            <a:headEnd/>
            <a:tailEnd/>
          </a:ln>
        </p:spPr>
      </p:pic>
      <p:sp>
        <p:nvSpPr>
          <p:cNvPr id="2" name="Title 1"/>
          <p:cNvSpPr>
            <a:spLocks noGrp="1"/>
          </p:cNvSpPr>
          <p:nvPr>
            <p:ph type="ctrTitle"/>
          </p:nvPr>
        </p:nvSpPr>
        <p:spPr>
          <a:xfrm>
            <a:off x="457200" y="1676400"/>
            <a:ext cx="8305800" cy="1600200"/>
          </a:xfrm>
        </p:spPr>
        <p:txBody>
          <a:bodyPr>
            <a:noAutofit/>
          </a:bodyPr>
          <a:lstStyle>
            <a:lvl1pPr algn="ctr">
              <a:defRPr sz="4000">
                <a:solidFill>
                  <a:schemeClr val="tx1"/>
                </a:solidFill>
                <a:latin typeface="Calibri" pitchFamily="34" charset="0"/>
                <a:cs typeface="Calibri" pitchFamily="34" charset="0"/>
              </a:defRPr>
            </a:lvl1pPr>
          </a:lstStyle>
          <a:p>
            <a:r>
              <a:rPr lang="en-US" dirty="0"/>
              <a:t>Click to edit Master title style</a:t>
            </a:r>
          </a:p>
        </p:txBody>
      </p:sp>
      <p:sp>
        <p:nvSpPr>
          <p:cNvPr id="3" name="Subtitle 2"/>
          <p:cNvSpPr>
            <a:spLocks noGrp="1"/>
          </p:cNvSpPr>
          <p:nvPr>
            <p:ph type="subTitle" idx="1"/>
          </p:nvPr>
        </p:nvSpPr>
        <p:spPr>
          <a:xfrm>
            <a:off x="838200" y="3505200"/>
            <a:ext cx="7675418" cy="2057400"/>
          </a:xfrm>
          <a:prstGeom prst="rect">
            <a:avLst/>
          </a:prstGeom>
        </p:spPr>
        <p:txBody>
          <a:bodyPr anchor="t" anchorCtr="0">
            <a:normAutofit/>
          </a:bodyPr>
          <a:lstStyle>
            <a:lvl1pPr marL="0" indent="0" algn="ctr">
              <a:buNone/>
              <a:defRPr lang="en-US" sz="3000" kern="1200" dirty="0">
                <a:solidFill>
                  <a:schemeClr val="tx1">
                    <a:lumMod val="85000"/>
                    <a:lumOff val="15000"/>
                  </a:schemeClr>
                </a:solidFill>
                <a:latin typeface="Calibri" pitchFamily="34" charset="0"/>
                <a:ea typeface="+mj-ea"/>
                <a:cs typeface="Calibri"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a:xfrm>
            <a:off x="6248400" y="6208776"/>
            <a:ext cx="2133600" cy="365125"/>
          </a:xfrm>
          <a:prstGeom prst="rect">
            <a:avLst/>
          </a:prstGeom>
        </p:spPr>
        <p:txBody>
          <a:bodyPr/>
          <a:lstStyle/>
          <a:p>
            <a:fld id="{3C6D6219-DCAC-4F04-91C2-9C2926F94FDD}" type="datetime1">
              <a:rPr lang="en-US" smtClean="0"/>
              <a:t>10/18/2021</a:t>
            </a:fld>
            <a:endParaRPr lang="en-US" dirty="0"/>
          </a:p>
        </p:txBody>
      </p:sp>
      <p:sp>
        <p:nvSpPr>
          <p:cNvPr id="5" name="Footer Placeholder 4"/>
          <p:cNvSpPr>
            <a:spLocks noGrp="1"/>
          </p:cNvSpPr>
          <p:nvPr>
            <p:ph type="ftr" sz="quarter" idx="11"/>
          </p:nvPr>
        </p:nvSpPr>
        <p:spPr>
          <a:xfrm>
            <a:off x="761999" y="6208776"/>
            <a:ext cx="4873869" cy="365125"/>
          </a:xfrm>
          <a:prstGeom prst="rect">
            <a:avLst/>
          </a:prstGeom>
        </p:spPr>
        <p:txBody>
          <a:bodyPr/>
          <a:lstStyle/>
          <a:p>
            <a:endParaRPr lang="en-US" dirty="0"/>
          </a:p>
        </p:txBody>
      </p:sp>
      <p:sp>
        <p:nvSpPr>
          <p:cNvPr id="6" name="Slide Number Placeholder 5"/>
          <p:cNvSpPr>
            <a:spLocks noGrp="1"/>
          </p:cNvSpPr>
          <p:nvPr>
            <p:ph type="sldNum" sz="quarter" idx="12"/>
          </p:nvPr>
        </p:nvSpPr>
        <p:spPr>
          <a:xfrm>
            <a:off x="8305800" y="6340475"/>
            <a:ext cx="762000" cy="365125"/>
          </a:xfrm>
          <a:prstGeom prst="rect">
            <a:avLst/>
          </a:prstGeom>
        </p:spPr>
        <p:txBody>
          <a:bodyPr/>
          <a:lstStyle>
            <a:lvl1pPr algn="r">
              <a:defRPr sz="1200">
                <a:latin typeface="Calibri" pitchFamily="34" charset="0"/>
              </a:defRPr>
            </a:lvl1pPr>
          </a:lstStyle>
          <a:p>
            <a:fld id="{4556B232-9F89-4083-B3BB-DDC8E5903F80}" type="slidenum">
              <a:rPr lang="en-US" smtClean="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58952" y="4572000"/>
            <a:ext cx="6784848" cy="1600200"/>
          </a:xfrm>
        </p:spPr>
        <p:txBody>
          <a:bodyPr anchor="b">
            <a:normAutofit/>
          </a:bodyPr>
          <a:lstStyle>
            <a:lvl1pPr algn="l">
              <a:defRPr sz="5400" b="0"/>
            </a:lvl1pPr>
          </a:lstStyle>
          <a:p>
            <a:r>
              <a:rPr lang="en-US"/>
              <a:t>Click to edit Master title style</a:t>
            </a:r>
            <a:endParaRPr lang="en-US" dirty="0"/>
          </a:p>
        </p:txBody>
      </p:sp>
      <p:sp>
        <p:nvSpPr>
          <p:cNvPr id="3" name="Picture Placeholder 2"/>
          <p:cNvSpPr>
            <a:spLocks noGrp="1"/>
          </p:cNvSpPr>
          <p:nvPr>
            <p:ph type="pic" idx="1"/>
          </p:nvPr>
        </p:nvSpPr>
        <p:spPr>
          <a:xfrm>
            <a:off x="777240" y="457200"/>
            <a:ext cx="7543800" cy="2895600"/>
          </a:xfrm>
          <a:prstGeom prst="rect">
            <a:avLst/>
          </a:prstGeom>
          <a:ln w="6350">
            <a:solidFill>
              <a:schemeClr val="tx2"/>
            </a:solidFill>
          </a:ln>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850392" y="3505200"/>
            <a:ext cx="7391400" cy="804862"/>
          </a:xfrm>
          <a:prstGeom prst="rect">
            <a:avLst/>
          </a:prstGeom>
        </p:spPr>
        <p:txBody>
          <a:bodyPr anchor="t" anchorCtr="0">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248400" y="6208776"/>
            <a:ext cx="2133600" cy="365125"/>
          </a:xfrm>
          <a:prstGeom prst="rect">
            <a:avLst/>
          </a:prstGeom>
        </p:spPr>
        <p:txBody>
          <a:bodyPr/>
          <a:lstStyle/>
          <a:p>
            <a:fld id="{C88D2266-D139-483F-842B-4CB5631A2188}" type="datetime1">
              <a:rPr lang="en-US" smtClean="0"/>
              <a:t>10/18/2021</a:t>
            </a:fld>
            <a:endParaRPr lang="en-US" dirty="0"/>
          </a:p>
        </p:txBody>
      </p:sp>
      <p:sp>
        <p:nvSpPr>
          <p:cNvPr id="6" name="Footer Placeholder 5"/>
          <p:cNvSpPr>
            <a:spLocks noGrp="1"/>
          </p:cNvSpPr>
          <p:nvPr>
            <p:ph type="ftr" sz="quarter" idx="11"/>
          </p:nvPr>
        </p:nvSpPr>
        <p:spPr>
          <a:xfrm>
            <a:off x="761999" y="6208776"/>
            <a:ext cx="4873869" cy="365125"/>
          </a:xfrm>
          <a:prstGeom prst="rect">
            <a:avLst/>
          </a:prstGeom>
        </p:spPr>
        <p:txBody>
          <a:bodyPr/>
          <a:lstStyle/>
          <a:p>
            <a:endParaRPr lang="en-US" dirty="0"/>
          </a:p>
        </p:txBody>
      </p:sp>
      <p:sp>
        <p:nvSpPr>
          <p:cNvPr id="7" name="Slide Number Placeholder 6"/>
          <p:cNvSpPr>
            <a:spLocks noGrp="1"/>
          </p:cNvSpPr>
          <p:nvPr>
            <p:ph type="sldNum" sz="quarter" idx="12"/>
          </p:nvPr>
        </p:nvSpPr>
        <p:spPr>
          <a:xfrm>
            <a:off x="7620000" y="5687568"/>
            <a:ext cx="762000" cy="365125"/>
          </a:xfrm>
          <a:prstGeom prst="rect">
            <a:avLst/>
          </a:prstGeom>
        </p:spPr>
        <p:txBody>
          <a:bodyPr/>
          <a:lstStyle/>
          <a:p>
            <a:fld id="{4556B232-9F89-4083-B3BB-DDC8E5903F80}" type="slidenum">
              <a:rPr lang="en-US" smtClean="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914400" y="685800"/>
            <a:ext cx="7239000" cy="3886200"/>
          </a:xfrm>
          <a:prstGeom prst="rect">
            <a:avLst/>
          </a:prstGeo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248400" y="6208776"/>
            <a:ext cx="2133600" cy="365125"/>
          </a:xfrm>
          <a:prstGeom prst="rect">
            <a:avLst/>
          </a:prstGeom>
        </p:spPr>
        <p:txBody>
          <a:bodyPr/>
          <a:lstStyle/>
          <a:p>
            <a:fld id="{6473F066-23DE-4C0B-9F84-0B007F2BDA79}" type="datetime1">
              <a:rPr lang="en-US" smtClean="0"/>
              <a:t>10/18/2021</a:t>
            </a:fld>
            <a:endParaRPr lang="en-US" dirty="0"/>
          </a:p>
        </p:txBody>
      </p:sp>
      <p:sp>
        <p:nvSpPr>
          <p:cNvPr id="5" name="Footer Placeholder 4"/>
          <p:cNvSpPr>
            <a:spLocks noGrp="1"/>
          </p:cNvSpPr>
          <p:nvPr>
            <p:ph type="ftr" sz="quarter" idx="11"/>
          </p:nvPr>
        </p:nvSpPr>
        <p:spPr>
          <a:xfrm>
            <a:off x="761999" y="6208776"/>
            <a:ext cx="4873869" cy="365125"/>
          </a:xfrm>
          <a:prstGeom prst="rect">
            <a:avLst/>
          </a:prstGeom>
        </p:spPr>
        <p:txBody>
          <a:bodyPr/>
          <a:lstStyle/>
          <a:p>
            <a:endParaRPr lang="en-US" dirty="0"/>
          </a:p>
        </p:txBody>
      </p:sp>
      <p:sp>
        <p:nvSpPr>
          <p:cNvPr id="6" name="Slide Number Placeholder 5"/>
          <p:cNvSpPr>
            <a:spLocks noGrp="1"/>
          </p:cNvSpPr>
          <p:nvPr>
            <p:ph type="sldNum" sz="quarter" idx="12"/>
          </p:nvPr>
        </p:nvSpPr>
        <p:spPr>
          <a:xfrm>
            <a:off x="7620000" y="5687568"/>
            <a:ext cx="762000" cy="365125"/>
          </a:xfrm>
          <a:prstGeom prst="rect">
            <a:avLst/>
          </a:prstGeom>
        </p:spPr>
        <p:txBody>
          <a:bodyPr/>
          <a:lstStyle/>
          <a:p>
            <a:fld id="{4556B232-9F89-4083-B3BB-DDC8E5903F80}" type="slidenum">
              <a:rPr lang="en-US" smtClean="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62000" y="685801"/>
            <a:ext cx="1828800" cy="5410199"/>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590800" y="685801"/>
            <a:ext cx="5715000" cy="4876800"/>
          </a:xfrm>
          <a:prstGeom prst="rect">
            <a:avLst/>
          </a:prstGeo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248400" y="6208776"/>
            <a:ext cx="2133600" cy="365125"/>
          </a:xfrm>
          <a:prstGeom prst="rect">
            <a:avLst/>
          </a:prstGeom>
        </p:spPr>
        <p:txBody>
          <a:bodyPr/>
          <a:lstStyle/>
          <a:p>
            <a:fld id="{43FDDE1A-45B7-4CC4-81B2-A1ED1DF109C0}" type="datetime1">
              <a:rPr lang="en-US" smtClean="0"/>
              <a:t>10/18/2021</a:t>
            </a:fld>
            <a:endParaRPr lang="en-US" dirty="0"/>
          </a:p>
        </p:txBody>
      </p:sp>
      <p:sp>
        <p:nvSpPr>
          <p:cNvPr id="5" name="Footer Placeholder 4"/>
          <p:cNvSpPr>
            <a:spLocks noGrp="1"/>
          </p:cNvSpPr>
          <p:nvPr>
            <p:ph type="ftr" sz="quarter" idx="11"/>
          </p:nvPr>
        </p:nvSpPr>
        <p:spPr>
          <a:xfrm>
            <a:off x="761999" y="6208776"/>
            <a:ext cx="4873869" cy="365125"/>
          </a:xfrm>
          <a:prstGeom prst="rect">
            <a:avLst/>
          </a:prstGeom>
        </p:spPr>
        <p:txBody>
          <a:bodyPr/>
          <a:lstStyle/>
          <a:p>
            <a:endParaRPr lang="en-US" dirty="0"/>
          </a:p>
        </p:txBody>
      </p:sp>
      <p:sp>
        <p:nvSpPr>
          <p:cNvPr id="6" name="Slide Number Placeholder 5"/>
          <p:cNvSpPr>
            <a:spLocks noGrp="1"/>
          </p:cNvSpPr>
          <p:nvPr>
            <p:ph type="sldNum" sz="quarter" idx="12"/>
          </p:nvPr>
        </p:nvSpPr>
        <p:spPr>
          <a:xfrm>
            <a:off x="7620000" y="5687568"/>
            <a:ext cx="762000" cy="365125"/>
          </a:xfrm>
          <a:prstGeom prst="rect">
            <a:avLst/>
          </a:prstGeom>
        </p:spPr>
        <p:txBody>
          <a:bodyPr/>
          <a:lstStyle/>
          <a:p>
            <a:fld id="{4556B232-9F89-4083-B3BB-DDC8E5903F80}" type="slidenum">
              <a:rPr lang="en-US" smtClean="0"/>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7D32951-7CAD-44F3-A83F-1F8DA852E1F4}" type="datetime1">
              <a:rPr lang="en-US" smtClean="0"/>
              <a:t>10/18/2021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0944FAE-36D9-4948-B4E7-6942A23B7E3F}" type="slidenum">
              <a:rPr lang="en-US" smtClean="0"/>
              <a:t>‹#›</a:t>
            </a:fld>
            <a:endParaRPr lang="en-US" dirty="0"/>
          </a:p>
        </p:txBody>
      </p:sp>
    </p:spTree>
    <p:extLst>
      <p:ext uri="{BB962C8B-B14F-4D97-AF65-F5344CB8AC3E}">
        <p14:creationId xmlns:p14="http://schemas.microsoft.com/office/powerpoint/2010/main" val="418991589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D4F8A58-C57F-4BDE-A8C2-BC4CDAA8E714}" type="datetime1">
              <a:rPr lang="en-US" smtClean="0"/>
              <a:t>10/18/2021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0944FAE-36D9-4948-B4E7-6942A23B7E3F}" type="slidenum">
              <a:rPr lang="en-US" smtClean="0"/>
              <a:t>‹#›</a:t>
            </a:fld>
            <a:endParaRPr lang="en-US" dirty="0"/>
          </a:p>
        </p:txBody>
      </p:sp>
    </p:spTree>
    <p:extLst>
      <p:ext uri="{BB962C8B-B14F-4D97-AF65-F5344CB8AC3E}">
        <p14:creationId xmlns:p14="http://schemas.microsoft.com/office/powerpoint/2010/main" val="40625583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79BE2D3-F0F7-4C7A-A06B-5944DA863524}" type="datetime1">
              <a:rPr lang="en-US" smtClean="0"/>
              <a:t>10/18/2021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0944FAE-36D9-4948-B4E7-6942A23B7E3F}" type="slidenum">
              <a:rPr lang="en-US" smtClean="0"/>
              <a:t>‹#›</a:t>
            </a:fld>
            <a:endParaRPr lang="en-US" dirty="0"/>
          </a:p>
        </p:txBody>
      </p:sp>
    </p:spTree>
    <p:extLst>
      <p:ext uri="{BB962C8B-B14F-4D97-AF65-F5344CB8AC3E}">
        <p14:creationId xmlns:p14="http://schemas.microsoft.com/office/powerpoint/2010/main" val="302256781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BE0156B-FA10-4071-94E4-223AD5BCC1F1}" type="datetime1">
              <a:rPr lang="en-US" smtClean="0"/>
              <a:t>10/18/2021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0944FAE-36D9-4948-B4E7-6942A23B7E3F}" type="slidenum">
              <a:rPr lang="en-US" smtClean="0"/>
              <a:t>‹#›</a:t>
            </a:fld>
            <a:endParaRPr lang="en-US" dirty="0"/>
          </a:p>
        </p:txBody>
      </p:sp>
    </p:spTree>
    <p:extLst>
      <p:ext uri="{BB962C8B-B14F-4D97-AF65-F5344CB8AC3E}">
        <p14:creationId xmlns:p14="http://schemas.microsoft.com/office/powerpoint/2010/main" val="270053667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C2174B8-6A0D-46C9-9138-156805ACF595}" type="datetime1">
              <a:rPr lang="en-US" smtClean="0"/>
              <a:t>10/18/2021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20944FAE-36D9-4948-B4E7-6942A23B7E3F}" type="slidenum">
              <a:rPr lang="en-US" smtClean="0"/>
              <a:t>‹#›</a:t>
            </a:fld>
            <a:endParaRPr lang="en-US" dirty="0"/>
          </a:p>
        </p:txBody>
      </p:sp>
    </p:spTree>
    <p:extLst>
      <p:ext uri="{BB962C8B-B14F-4D97-AF65-F5344CB8AC3E}">
        <p14:creationId xmlns:p14="http://schemas.microsoft.com/office/powerpoint/2010/main" val="129185538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7FFBA2D-19CD-4765-BB7C-7D7B1BAE3833}" type="datetime1">
              <a:rPr lang="en-US" smtClean="0"/>
              <a:t>10/18/2021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20944FAE-36D9-4948-B4E7-6942A23B7E3F}" type="slidenum">
              <a:rPr lang="en-US" smtClean="0"/>
              <a:t>‹#›</a:t>
            </a:fld>
            <a:endParaRPr lang="en-US" dirty="0"/>
          </a:p>
        </p:txBody>
      </p:sp>
    </p:spTree>
    <p:extLst>
      <p:ext uri="{BB962C8B-B14F-4D97-AF65-F5344CB8AC3E}">
        <p14:creationId xmlns:p14="http://schemas.microsoft.com/office/powerpoint/2010/main" val="93972035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38B69A6-0228-4EA0-8215-B74A11F2BF5B}" type="datetime1">
              <a:rPr lang="en-US" smtClean="0"/>
              <a:t>10/18/2021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20944FAE-36D9-4948-B4E7-6942A23B7E3F}" type="slidenum">
              <a:rPr lang="en-US" smtClean="0"/>
              <a:t>‹#›</a:t>
            </a:fld>
            <a:endParaRPr lang="en-US" dirty="0"/>
          </a:p>
        </p:txBody>
      </p:sp>
    </p:spTree>
    <p:extLst>
      <p:ext uri="{BB962C8B-B14F-4D97-AF65-F5344CB8AC3E}">
        <p14:creationId xmlns:p14="http://schemas.microsoft.com/office/powerpoint/2010/main" val="6409738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9018685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2CBCCCE-5D73-4339-87BE-D63EF72B1B71}" type="datetime1">
              <a:rPr lang="en-US" smtClean="0"/>
              <a:t>10/18/2021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0944FAE-36D9-4948-B4E7-6942A23B7E3F}" type="slidenum">
              <a:rPr lang="en-US" smtClean="0"/>
              <a:t>‹#›</a:t>
            </a:fld>
            <a:endParaRPr lang="en-US" dirty="0"/>
          </a:p>
        </p:txBody>
      </p:sp>
    </p:spTree>
    <p:extLst>
      <p:ext uri="{BB962C8B-B14F-4D97-AF65-F5344CB8AC3E}">
        <p14:creationId xmlns:p14="http://schemas.microsoft.com/office/powerpoint/2010/main" val="317714876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CAF312F-671F-4C7C-8D03-9B8717D9BB86}" type="datetime1">
              <a:rPr lang="en-US" smtClean="0"/>
              <a:t>10/18/2021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0944FAE-36D9-4948-B4E7-6942A23B7E3F}" type="slidenum">
              <a:rPr lang="en-US" smtClean="0"/>
              <a:t>‹#›</a:t>
            </a:fld>
            <a:endParaRPr lang="en-US" dirty="0"/>
          </a:p>
        </p:txBody>
      </p:sp>
    </p:spTree>
    <p:extLst>
      <p:ext uri="{BB962C8B-B14F-4D97-AF65-F5344CB8AC3E}">
        <p14:creationId xmlns:p14="http://schemas.microsoft.com/office/powerpoint/2010/main" val="27354176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C795B4-1FE7-4B69-946B-7CC4EA6F533C}" type="datetime1">
              <a:rPr lang="en-US" smtClean="0"/>
              <a:t>10/18/2021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0944FAE-36D9-4948-B4E7-6942A23B7E3F}" type="slidenum">
              <a:rPr lang="en-US" smtClean="0"/>
              <a:t>‹#›</a:t>
            </a:fld>
            <a:endParaRPr lang="en-US" dirty="0"/>
          </a:p>
        </p:txBody>
      </p:sp>
    </p:spTree>
    <p:extLst>
      <p:ext uri="{BB962C8B-B14F-4D97-AF65-F5344CB8AC3E}">
        <p14:creationId xmlns:p14="http://schemas.microsoft.com/office/powerpoint/2010/main" val="116354309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2F93D6D-41E1-4298-A26C-A89DE7C7D69C}" type="datetime1">
              <a:rPr lang="en-US" smtClean="0"/>
              <a:t>10/18/2021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0944FAE-36D9-4948-B4E7-6942A23B7E3F}" type="slidenum">
              <a:rPr lang="en-US" smtClean="0"/>
              <a:t>‹#›</a:t>
            </a:fld>
            <a:endParaRPr lang="en-US" dirty="0"/>
          </a:p>
        </p:txBody>
      </p:sp>
    </p:spTree>
    <p:extLst>
      <p:ext uri="{BB962C8B-B14F-4D97-AF65-F5344CB8AC3E}">
        <p14:creationId xmlns:p14="http://schemas.microsoft.com/office/powerpoint/2010/main" val="19952785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6248400" y="6208776"/>
            <a:ext cx="2133600" cy="365125"/>
          </a:xfrm>
          <a:prstGeom prst="rect">
            <a:avLst/>
          </a:prstGeom>
        </p:spPr>
        <p:txBody>
          <a:bodyPr/>
          <a:lstStyle/>
          <a:p>
            <a:fld id="{E9AFBA4C-C20B-471B-BFC8-636E2100FE86}" type="datetime1">
              <a:rPr lang="en-US" smtClean="0"/>
              <a:t>10/18/2021</a:t>
            </a:fld>
            <a:endParaRPr lang="en-US" dirty="0"/>
          </a:p>
        </p:txBody>
      </p:sp>
      <p:sp>
        <p:nvSpPr>
          <p:cNvPr id="5" name="Footer Placeholder 4"/>
          <p:cNvSpPr>
            <a:spLocks noGrp="1"/>
          </p:cNvSpPr>
          <p:nvPr>
            <p:ph type="ftr" sz="quarter" idx="11"/>
          </p:nvPr>
        </p:nvSpPr>
        <p:spPr>
          <a:xfrm>
            <a:off x="761999" y="6208776"/>
            <a:ext cx="4873869" cy="365125"/>
          </a:xfrm>
          <a:prstGeom prst="rect">
            <a:avLst/>
          </a:prstGeom>
        </p:spPr>
        <p:txBody>
          <a:bodyPr/>
          <a:lstStyle/>
          <a:p>
            <a:endParaRPr lang="en-US" dirty="0"/>
          </a:p>
        </p:txBody>
      </p:sp>
      <p:sp>
        <p:nvSpPr>
          <p:cNvPr id="6" name="Slide Number Placeholder 5"/>
          <p:cNvSpPr>
            <a:spLocks noGrp="1"/>
          </p:cNvSpPr>
          <p:nvPr>
            <p:ph type="sldNum" sz="quarter" idx="12"/>
          </p:nvPr>
        </p:nvSpPr>
        <p:spPr>
          <a:xfrm>
            <a:off x="8420100" y="6492875"/>
            <a:ext cx="762000" cy="365125"/>
          </a:xfrm>
          <a:prstGeom prst="rect">
            <a:avLst/>
          </a:prstGeom>
        </p:spPr>
        <p:txBody>
          <a:bodyPr/>
          <a:lstStyle>
            <a:lvl1pPr algn="r">
              <a:defRPr sz="1200">
                <a:latin typeface="Calibri" pitchFamily="34" charset="0"/>
              </a:defRPr>
            </a:lvl1pPr>
          </a:lstStyle>
          <a:p>
            <a:fld id="{4556B232-9F89-4083-B3BB-DDC8E5903F80}" type="slidenum">
              <a:rPr lang="en-US" smtClean="0"/>
              <a:pPr/>
              <a:t>‹#›</a:t>
            </a:fld>
            <a:endParaRPr lang="en-US" dirty="0"/>
          </a:p>
        </p:txBody>
      </p:sp>
      <p:sp>
        <p:nvSpPr>
          <p:cNvPr id="9" name="Title 1"/>
          <p:cNvSpPr>
            <a:spLocks noGrp="1"/>
          </p:cNvSpPr>
          <p:nvPr>
            <p:ph type="title"/>
          </p:nvPr>
        </p:nvSpPr>
        <p:spPr>
          <a:xfrm>
            <a:off x="228600" y="546652"/>
            <a:ext cx="8690112" cy="1066800"/>
          </a:xfrm>
          <a:ln>
            <a:solidFill>
              <a:srgbClr val="00682F"/>
            </a:solidFill>
          </a:ln>
        </p:spPr>
        <p:txBody>
          <a:bodyPr/>
          <a:lstStyle/>
          <a:p>
            <a:endParaRPr lang="en-US" dirty="0"/>
          </a:p>
        </p:txBody>
      </p:sp>
      <p:sp>
        <p:nvSpPr>
          <p:cNvPr id="10" name="Content Placeholder 2"/>
          <p:cNvSpPr>
            <a:spLocks noGrp="1"/>
          </p:cNvSpPr>
          <p:nvPr>
            <p:ph idx="1"/>
          </p:nvPr>
        </p:nvSpPr>
        <p:spPr>
          <a:xfrm>
            <a:off x="228600" y="1865244"/>
            <a:ext cx="8690112" cy="4687956"/>
          </a:xfrm>
          <a:prstGeom prst="rect">
            <a:avLst/>
          </a:prstGeom>
          <a:ln>
            <a:solidFill>
              <a:srgbClr val="00682F"/>
            </a:solidFill>
          </a:ln>
        </p:spPr>
        <p:txBody>
          <a:bodyPr/>
          <a:lstStyle/>
          <a:p>
            <a:pPr marL="457200" indent="-457200">
              <a:lnSpc>
                <a:spcPct val="100000"/>
              </a:lnSpc>
              <a:buClr>
                <a:srgbClr val="009E47"/>
              </a:buClr>
              <a:buFont typeface="Arial" pitchFamily="34" charset="0"/>
              <a:buChar char="•"/>
            </a:pPr>
            <a:r>
              <a:rPr lang="en-US" dirty="0"/>
              <a:t>Add text here</a:t>
            </a:r>
          </a:p>
          <a:p>
            <a:pPr marL="1051560" lvl="1" indent="-457200">
              <a:lnSpc>
                <a:spcPct val="100000"/>
              </a:lnSpc>
              <a:buClr>
                <a:srgbClr val="009E47"/>
              </a:buClr>
            </a:pPr>
            <a:r>
              <a:rPr lang="en-US" dirty="0"/>
              <a:t>Add text here</a:t>
            </a:r>
          </a:p>
          <a:p>
            <a:pPr marL="1600200" lvl="3" indent="-457200">
              <a:lnSpc>
                <a:spcPct val="100000"/>
              </a:lnSpc>
              <a:buClr>
                <a:srgbClr val="009E47"/>
              </a:buClr>
            </a:pPr>
            <a:r>
              <a:rPr lang="en-US" dirty="0"/>
              <a:t>Add text here</a:t>
            </a: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8600" y="152400"/>
            <a:ext cx="8686800" cy="22860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777240" y="0"/>
            <a:ext cx="7543800" cy="304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762000" y="3276600"/>
            <a:ext cx="7543800" cy="1676400"/>
          </a:xfrm>
        </p:spPr>
        <p:txBody>
          <a:bodyPr anchor="b" anchorCtr="0"/>
          <a:lstStyle>
            <a:lvl1pPr algn="l">
              <a:defRPr sz="5400" b="0" cap="all"/>
            </a:lvl1pPr>
          </a:lstStyle>
          <a:p>
            <a:r>
              <a:rPr lang="en-US"/>
              <a:t>Click to edit Master title style</a:t>
            </a:r>
            <a:endParaRPr lang="en-US" dirty="0"/>
          </a:p>
        </p:txBody>
      </p:sp>
      <p:sp>
        <p:nvSpPr>
          <p:cNvPr id="3" name="Text Placeholder 2"/>
          <p:cNvSpPr>
            <a:spLocks noGrp="1"/>
          </p:cNvSpPr>
          <p:nvPr>
            <p:ph type="body" idx="1"/>
          </p:nvPr>
        </p:nvSpPr>
        <p:spPr>
          <a:xfrm>
            <a:off x="762000" y="4953000"/>
            <a:ext cx="6858000" cy="914400"/>
          </a:xfrm>
          <a:prstGeom prst="rect">
            <a:avLst/>
          </a:prstGeom>
        </p:spPr>
        <p:txBody>
          <a:bodyPr anchor="t" anchorCtr="0">
            <a:normAutofit/>
          </a:bodyPr>
          <a:lstStyle>
            <a:lvl1pPr marL="0" indent="0">
              <a:buNone/>
              <a:defRPr sz="28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6248400" y="6208776"/>
            <a:ext cx="2133600" cy="365125"/>
          </a:xfrm>
          <a:prstGeom prst="rect">
            <a:avLst/>
          </a:prstGeom>
        </p:spPr>
        <p:txBody>
          <a:bodyPr/>
          <a:lstStyle/>
          <a:p>
            <a:fld id="{6AE537E5-2B57-4335-92B5-EA21173A8AE1}" type="datetime1">
              <a:rPr lang="en-US" smtClean="0"/>
              <a:t>10/18/2021</a:t>
            </a:fld>
            <a:endParaRPr lang="en-US" dirty="0"/>
          </a:p>
        </p:txBody>
      </p:sp>
      <p:sp>
        <p:nvSpPr>
          <p:cNvPr id="5" name="Footer Placeholder 4"/>
          <p:cNvSpPr>
            <a:spLocks noGrp="1"/>
          </p:cNvSpPr>
          <p:nvPr>
            <p:ph type="ftr" sz="quarter" idx="11"/>
          </p:nvPr>
        </p:nvSpPr>
        <p:spPr>
          <a:xfrm>
            <a:off x="761999" y="6208776"/>
            <a:ext cx="4873869" cy="365125"/>
          </a:xfrm>
          <a:prstGeom prst="rect">
            <a:avLst/>
          </a:prstGeom>
        </p:spPr>
        <p:txBody>
          <a:bodyPr/>
          <a:lstStyle/>
          <a:p>
            <a:endParaRPr lang="en-US" dirty="0"/>
          </a:p>
        </p:txBody>
      </p:sp>
      <p:sp>
        <p:nvSpPr>
          <p:cNvPr id="6" name="Slide Number Placeholder 5"/>
          <p:cNvSpPr>
            <a:spLocks noGrp="1"/>
          </p:cNvSpPr>
          <p:nvPr>
            <p:ph type="sldNum" sz="quarter" idx="12"/>
          </p:nvPr>
        </p:nvSpPr>
        <p:spPr>
          <a:xfrm>
            <a:off x="7620000" y="5687568"/>
            <a:ext cx="762000" cy="365125"/>
          </a:xfrm>
          <a:prstGeom prst="rect">
            <a:avLst/>
          </a:prstGeom>
        </p:spPr>
        <p:txBody>
          <a:bodyPr/>
          <a:lstStyle>
            <a:lvl1pPr>
              <a:defRPr sz="2000">
                <a:latin typeface="Calibri" pitchFamily="34" charset="0"/>
              </a:defRPr>
            </a:lvl1pPr>
          </a:lstStyle>
          <a:p>
            <a:fld id="{4556B232-9F89-4083-B3BB-DDC8E5903F80}" type="slidenum">
              <a:rPr lang="en-US" smtClean="0"/>
              <a:pPr/>
              <a:t>‹#›</a:t>
            </a:fld>
            <a:endParaRPr lang="en-US" dirty="0"/>
          </a:p>
        </p:txBody>
      </p:sp>
      <p:sp>
        <p:nvSpPr>
          <p:cNvPr id="8" name="Rectangle 7"/>
          <p:cNvSpPr/>
          <p:nvPr/>
        </p:nvSpPr>
        <p:spPr>
          <a:xfrm>
            <a:off x="777240" y="6172200"/>
            <a:ext cx="7543800" cy="274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762000" y="609601"/>
            <a:ext cx="3657600" cy="3767328"/>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8200" y="609601"/>
            <a:ext cx="3657600" cy="3767328"/>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6248400" y="6208776"/>
            <a:ext cx="2133600" cy="365125"/>
          </a:xfrm>
          <a:prstGeom prst="rect">
            <a:avLst/>
          </a:prstGeom>
        </p:spPr>
        <p:txBody>
          <a:bodyPr/>
          <a:lstStyle/>
          <a:p>
            <a:fld id="{645D3FF8-935F-4D86-BBFA-F4F88CA39F8F}" type="datetime1">
              <a:rPr lang="en-US" smtClean="0"/>
              <a:t>10/18/2021</a:t>
            </a:fld>
            <a:endParaRPr lang="en-US" dirty="0"/>
          </a:p>
        </p:txBody>
      </p:sp>
      <p:sp>
        <p:nvSpPr>
          <p:cNvPr id="6" name="Footer Placeholder 5"/>
          <p:cNvSpPr>
            <a:spLocks noGrp="1"/>
          </p:cNvSpPr>
          <p:nvPr>
            <p:ph type="ftr" sz="quarter" idx="11"/>
          </p:nvPr>
        </p:nvSpPr>
        <p:spPr>
          <a:xfrm>
            <a:off x="761999" y="6208776"/>
            <a:ext cx="4873869" cy="365125"/>
          </a:xfrm>
          <a:prstGeom prst="rect">
            <a:avLst/>
          </a:prstGeom>
        </p:spPr>
        <p:txBody>
          <a:bodyPr/>
          <a:lstStyle/>
          <a:p>
            <a:endParaRPr lang="en-US" dirty="0"/>
          </a:p>
        </p:txBody>
      </p:sp>
      <p:sp>
        <p:nvSpPr>
          <p:cNvPr id="7" name="Slide Number Placeholder 6"/>
          <p:cNvSpPr>
            <a:spLocks noGrp="1"/>
          </p:cNvSpPr>
          <p:nvPr>
            <p:ph type="sldNum" sz="quarter" idx="12"/>
          </p:nvPr>
        </p:nvSpPr>
        <p:spPr>
          <a:xfrm>
            <a:off x="7620000" y="5687568"/>
            <a:ext cx="762000" cy="365125"/>
          </a:xfrm>
          <a:prstGeom prst="rect">
            <a:avLst/>
          </a:prstGeom>
        </p:spPr>
        <p:txBody>
          <a:bodyPr/>
          <a:lstStyle/>
          <a:p>
            <a:fld id="{4556B232-9F89-4083-B3BB-DDC8E5903F80}" type="slidenum">
              <a:rPr lang="en-US" smtClean="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758952" y="609600"/>
            <a:ext cx="3657600" cy="639762"/>
          </a:xfrm>
          <a:prstGeom prst="rect">
            <a:avLst/>
          </a:prstGeom>
        </p:spPr>
        <p:txBody>
          <a:bodyPr anchor="b">
            <a:noAutofit/>
          </a:bodyPr>
          <a:lstStyle>
            <a:lvl1pPr marL="0" indent="0">
              <a:buNone/>
              <a:defRPr sz="28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758952" y="1329264"/>
            <a:ext cx="3657600" cy="3048000"/>
          </a:xfrm>
          <a:prstGeom prst="rect">
            <a:avLst/>
          </a:prstGeom>
        </p:spPr>
        <p:txBody>
          <a:bodyPr anchor="t" anchorCtr="0"/>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45152" y="609600"/>
            <a:ext cx="3657600" cy="639762"/>
          </a:xfrm>
          <a:prstGeom prst="rect">
            <a:avLst/>
          </a:prstGeom>
        </p:spPr>
        <p:txBody>
          <a:bodyPr anchor="b">
            <a:noAutofit/>
          </a:bodyPr>
          <a:lstStyle>
            <a:lvl1pPr marL="0" indent="0">
              <a:buNone/>
              <a:defRPr sz="28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152" y="1329264"/>
            <a:ext cx="3657600" cy="3048000"/>
          </a:xfrm>
          <a:prstGeom prst="rect">
            <a:avLst/>
          </a:prstGeom>
        </p:spPr>
        <p:txBody>
          <a:bodyPr anchor="t" anchorCtr="0"/>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6248400" y="6208776"/>
            <a:ext cx="2133600" cy="365125"/>
          </a:xfrm>
          <a:prstGeom prst="rect">
            <a:avLst/>
          </a:prstGeom>
        </p:spPr>
        <p:txBody>
          <a:bodyPr/>
          <a:lstStyle/>
          <a:p>
            <a:fld id="{3BD204E0-BF16-4621-BA09-0A73C9E0218E}" type="datetime1">
              <a:rPr lang="en-US" smtClean="0"/>
              <a:t>10/18/2021</a:t>
            </a:fld>
            <a:endParaRPr lang="en-US" dirty="0"/>
          </a:p>
        </p:txBody>
      </p:sp>
      <p:sp>
        <p:nvSpPr>
          <p:cNvPr id="8" name="Footer Placeholder 7"/>
          <p:cNvSpPr>
            <a:spLocks noGrp="1"/>
          </p:cNvSpPr>
          <p:nvPr>
            <p:ph type="ftr" sz="quarter" idx="11"/>
          </p:nvPr>
        </p:nvSpPr>
        <p:spPr>
          <a:xfrm>
            <a:off x="761999" y="6208776"/>
            <a:ext cx="4873869" cy="365125"/>
          </a:xfrm>
          <a:prstGeom prst="rect">
            <a:avLst/>
          </a:prstGeom>
        </p:spPr>
        <p:txBody>
          <a:bodyPr/>
          <a:lstStyle/>
          <a:p>
            <a:endParaRPr lang="en-US" dirty="0"/>
          </a:p>
        </p:txBody>
      </p:sp>
      <p:sp>
        <p:nvSpPr>
          <p:cNvPr id="9" name="Slide Number Placeholder 8"/>
          <p:cNvSpPr>
            <a:spLocks noGrp="1"/>
          </p:cNvSpPr>
          <p:nvPr>
            <p:ph type="sldNum" sz="quarter" idx="12"/>
          </p:nvPr>
        </p:nvSpPr>
        <p:spPr>
          <a:xfrm>
            <a:off x="7620000" y="5687568"/>
            <a:ext cx="762000" cy="365125"/>
          </a:xfrm>
          <a:prstGeom prst="rect">
            <a:avLst/>
          </a:prstGeom>
        </p:spPr>
        <p:txBody>
          <a:bodyPr/>
          <a:lstStyle/>
          <a:p>
            <a:fld id="{4556B232-9F89-4083-B3BB-DDC8E5903F80}" type="slidenum">
              <a:rPr lang="en-US" smtClean="0"/>
              <a:t>‹#›</a:t>
            </a:fld>
            <a:endParaRPr lang="en-US" dirty="0"/>
          </a:p>
        </p:txBody>
      </p:sp>
      <p:cxnSp>
        <p:nvCxnSpPr>
          <p:cNvPr id="11" name="Straight Connector 10"/>
          <p:cNvCxnSpPr/>
          <p:nvPr/>
        </p:nvCxnSpPr>
        <p:spPr>
          <a:xfrm>
            <a:off x="758952" y="1249362"/>
            <a:ext cx="36576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4645152" y="1249362"/>
            <a:ext cx="3657600" cy="1588"/>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a:xfrm>
            <a:off x="6248400" y="6208776"/>
            <a:ext cx="2133600" cy="365125"/>
          </a:xfrm>
          <a:prstGeom prst="rect">
            <a:avLst/>
          </a:prstGeom>
        </p:spPr>
        <p:txBody>
          <a:bodyPr/>
          <a:lstStyle/>
          <a:p>
            <a:fld id="{F3B587AF-5313-49B5-AD0D-B12D8EFF110D}" type="datetime1">
              <a:rPr lang="en-US" smtClean="0"/>
              <a:t>10/18/2021</a:t>
            </a:fld>
            <a:endParaRPr lang="en-US" dirty="0"/>
          </a:p>
        </p:txBody>
      </p:sp>
      <p:sp>
        <p:nvSpPr>
          <p:cNvPr id="4" name="Footer Placeholder 3"/>
          <p:cNvSpPr>
            <a:spLocks noGrp="1"/>
          </p:cNvSpPr>
          <p:nvPr>
            <p:ph type="ftr" sz="quarter" idx="11"/>
          </p:nvPr>
        </p:nvSpPr>
        <p:spPr>
          <a:xfrm>
            <a:off x="761999" y="6208776"/>
            <a:ext cx="4873869" cy="365125"/>
          </a:xfrm>
          <a:prstGeom prst="rect">
            <a:avLst/>
          </a:prstGeom>
        </p:spPr>
        <p:txBody>
          <a:bodyPr/>
          <a:lstStyle/>
          <a:p>
            <a:endParaRPr lang="en-US" dirty="0"/>
          </a:p>
        </p:txBody>
      </p:sp>
      <p:sp>
        <p:nvSpPr>
          <p:cNvPr id="5" name="Slide Number Placeholder 4"/>
          <p:cNvSpPr>
            <a:spLocks noGrp="1"/>
          </p:cNvSpPr>
          <p:nvPr>
            <p:ph type="sldNum" sz="quarter" idx="12"/>
          </p:nvPr>
        </p:nvSpPr>
        <p:spPr>
          <a:xfrm>
            <a:off x="7620000" y="5687568"/>
            <a:ext cx="762000" cy="365125"/>
          </a:xfrm>
          <a:prstGeom prst="rect">
            <a:avLst/>
          </a:prstGeom>
        </p:spPr>
        <p:txBody>
          <a:bodyPr/>
          <a:lstStyle/>
          <a:p>
            <a:fld id="{4556B232-9F89-4083-B3BB-DDC8E5903F80}" type="slidenum">
              <a:rPr lang="en-US" smtClean="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248400" y="6208776"/>
            <a:ext cx="2133600" cy="365125"/>
          </a:xfrm>
          <a:prstGeom prst="rect">
            <a:avLst/>
          </a:prstGeom>
        </p:spPr>
        <p:txBody>
          <a:bodyPr/>
          <a:lstStyle/>
          <a:p>
            <a:fld id="{F9F6EE03-1C10-40D4-A2E8-2CA53B3FF34A}" type="datetime1">
              <a:rPr lang="en-US" smtClean="0"/>
              <a:t>10/18/2021</a:t>
            </a:fld>
            <a:endParaRPr lang="en-US" dirty="0"/>
          </a:p>
        </p:txBody>
      </p:sp>
      <p:sp>
        <p:nvSpPr>
          <p:cNvPr id="3" name="Footer Placeholder 2"/>
          <p:cNvSpPr>
            <a:spLocks noGrp="1"/>
          </p:cNvSpPr>
          <p:nvPr>
            <p:ph type="ftr" sz="quarter" idx="11"/>
          </p:nvPr>
        </p:nvSpPr>
        <p:spPr>
          <a:xfrm>
            <a:off x="761999" y="6208776"/>
            <a:ext cx="4873869" cy="365125"/>
          </a:xfrm>
          <a:prstGeom prst="rect">
            <a:avLst/>
          </a:prstGeom>
        </p:spPr>
        <p:txBody>
          <a:bodyPr/>
          <a:lstStyle/>
          <a:p>
            <a:endParaRPr lang="en-US" dirty="0"/>
          </a:p>
        </p:txBody>
      </p:sp>
      <p:sp>
        <p:nvSpPr>
          <p:cNvPr id="4" name="Slide Number Placeholder 3"/>
          <p:cNvSpPr>
            <a:spLocks noGrp="1"/>
          </p:cNvSpPr>
          <p:nvPr>
            <p:ph type="sldNum" sz="quarter" idx="12"/>
          </p:nvPr>
        </p:nvSpPr>
        <p:spPr>
          <a:xfrm>
            <a:off x="7620000" y="5687568"/>
            <a:ext cx="762000" cy="365125"/>
          </a:xfrm>
          <a:prstGeom prst="rect">
            <a:avLst/>
          </a:prstGeom>
        </p:spPr>
        <p:txBody>
          <a:bodyPr/>
          <a:lstStyle/>
          <a:p>
            <a:fld id="{4556B232-9F89-4083-B3BB-DDC8E5903F80}" type="slidenum">
              <a:rPr lang="en-US" smtClean="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62000" y="4572000"/>
            <a:ext cx="6784848" cy="1600200"/>
          </a:xfrm>
        </p:spPr>
        <p:txBody>
          <a:bodyPr anchor="b">
            <a:normAutofit/>
          </a:bodyPr>
          <a:lstStyle>
            <a:lvl1pPr algn="l">
              <a:defRPr sz="5400" b="0"/>
            </a:lvl1pPr>
          </a:lstStyle>
          <a:p>
            <a:r>
              <a:rPr lang="en-US"/>
              <a:t>Click to edit Master title style</a:t>
            </a:r>
          </a:p>
        </p:txBody>
      </p:sp>
      <p:sp>
        <p:nvSpPr>
          <p:cNvPr id="3" name="Content Placeholder 2"/>
          <p:cNvSpPr>
            <a:spLocks noGrp="1"/>
          </p:cNvSpPr>
          <p:nvPr>
            <p:ph idx="1"/>
          </p:nvPr>
        </p:nvSpPr>
        <p:spPr>
          <a:xfrm>
            <a:off x="3710866" y="457200"/>
            <a:ext cx="4594934" cy="4114799"/>
          </a:xfrm>
          <a:prstGeom prst="rect">
            <a:avLst/>
          </a:prstGeom>
        </p:spPr>
        <p:txBody>
          <a:bodyPr/>
          <a:lstStyle>
            <a:lvl1pPr>
              <a:defRPr sz="2400"/>
            </a:lvl1pPr>
            <a:lvl2pPr>
              <a:defRPr sz="22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2001" y="457200"/>
            <a:ext cx="2673657" cy="4114800"/>
          </a:xfrm>
          <a:prstGeom prst="rect">
            <a:avLst/>
          </a:prstGeom>
        </p:spPr>
        <p:txBody>
          <a:bodyPr>
            <a:normAutofit/>
          </a:bodyPr>
          <a:lstStyle>
            <a:lvl1pPr marL="0" indent="0">
              <a:buNone/>
              <a:defRPr sz="2100">
                <a:solidFill>
                  <a:schemeClr val="tx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248400" y="6208776"/>
            <a:ext cx="2133600" cy="365125"/>
          </a:xfrm>
          <a:prstGeom prst="rect">
            <a:avLst/>
          </a:prstGeom>
        </p:spPr>
        <p:txBody>
          <a:bodyPr/>
          <a:lstStyle/>
          <a:p>
            <a:fld id="{2CC819F2-208E-4619-9893-AEA32C555FCF}" type="datetime1">
              <a:rPr lang="en-US" smtClean="0"/>
              <a:t>10/18/2021</a:t>
            </a:fld>
            <a:endParaRPr lang="en-US" dirty="0"/>
          </a:p>
        </p:txBody>
      </p:sp>
      <p:sp>
        <p:nvSpPr>
          <p:cNvPr id="6" name="Footer Placeholder 5"/>
          <p:cNvSpPr>
            <a:spLocks noGrp="1"/>
          </p:cNvSpPr>
          <p:nvPr>
            <p:ph type="ftr" sz="quarter" idx="11"/>
          </p:nvPr>
        </p:nvSpPr>
        <p:spPr>
          <a:xfrm>
            <a:off x="761999" y="6208776"/>
            <a:ext cx="4873869" cy="365125"/>
          </a:xfrm>
          <a:prstGeom prst="rect">
            <a:avLst/>
          </a:prstGeom>
        </p:spPr>
        <p:txBody>
          <a:bodyPr/>
          <a:lstStyle/>
          <a:p>
            <a:endParaRPr lang="en-US" dirty="0"/>
          </a:p>
        </p:txBody>
      </p:sp>
      <p:sp>
        <p:nvSpPr>
          <p:cNvPr id="7" name="Slide Number Placeholder 6"/>
          <p:cNvSpPr>
            <a:spLocks noGrp="1"/>
          </p:cNvSpPr>
          <p:nvPr>
            <p:ph type="sldNum" sz="quarter" idx="12"/>
          </p:nvPr>
        </p:nvSpPr>
        <p:spPr>
          <a:xfrm>
            <a:off x="7620000" y="5687568"/>
            <a:ext cx="762000" cy="365125"/>
          </a:xfrm>
          <a:prstGeom prst="rect">
            <a:avLst/>
          </a:prstGeom>
        </p:spPr>
        <p:txBody>
          <a:bodyPr/>
          <a:lstStyle/>
          <a:p>
            <a:fld id="{4556B232-9F89-4083-B3BB-DDC8E5903F80}" type="slidenum">
              <a:rPr lang="en-US" smtClean="0"/>
              <a:t>‹#›</a:t>
            </a:fld>
            <a:endParaRPr lang="en-US" dirty="0"/>
          </a:p>
        </p:txBody>
      </p:sp>
      <p:cxnSp>
        <p:nvCxnSpPr>
          <p:cNvPr id="10" name="Straight Connector 9"/>
          <p:cNvCxnSpPr/>
          <p:nvPr/>
        </p:nvCxnSpPr>
        <p:spPr>
          <a:xfrm rot="5400000">
            <a:off x="1677194" y="2514600"/>
            <a:ext cx="3810000" cy="1588"/>
          </a:xfrm>
          <a:prstGeom prst="line">
            <a:avLst/>
          </a:prstGeom>
          <a:ln>
            <a:solidFill>
              <a:schemeClr val="tx2">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alphaModFix amt="90000"/>
            <a:duotone>
              <a:schemeClr val="bg1">
                <a:shade val="20000"/>
                <a:satMod val="350000"/>
                <a:lumMod val="125000"/>
              </a:schemeClr>
              <a:schemeClr val="bg1">
                <a:tint val="90000"/>
                <a:satMod val="250000"/>
              </a:schemeClr>
            </a:duotone>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533400"/>
            <a:ext cx="8690112" cy="1066800"/>
          </a:xfrm>
          <a:prstGeom prst="rect">
            <a:avLst/>
          </a:prstGeom>
        </p:spPr>
        <p:txBody>
          <a:bodyPr vert="horz" lIns="91440" tIns="45720" rIns="91440" bIns="45720" rtlCol="0" anchor="b" anchorCtr="0">
            <a:normAutofit/>
          </a:bodyPr>
          <a:lstStyle/>
          <a:p>
            <a:r>
              <a:rPr lang="en-US" dirty="0"/>
              <a:t>Click to edit Master title style</a:t>
            </a:r>
          </a:p>
        </p:txBody>
      </p:sp>
      <p:sp>
        <p:nvSpPr>
          <p:cNvPr id="9" name="Rectangle 8"/>
          <p:cNvSpPr/>
          <p:nvPr/>
        </p:nvSpPr>
        <p:spPr>
          <a:xfrm>
            <a:off x="777240" y="6525768"/>
            <a:ext cx="7543800" cy="274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p:cNvSpPr txBox="1"/>
          <p:nvPr/>
        </p:nvSpPr>
        <p:spPr>
          <a:xfrm>
            <a:off x="304800" y="2057400"/>
            <a:ext cx="8766312" cy="1231106"/>
          </a:xfrm>
          <a:prstGeom prst="rect">
            <a:avLst/>
          </a:prstGeom>
          <a:noFill/>
        </p:spPr>
        <p:txBody>
          <a:bodyPr wrap="square" rtlCol="0">
            <a:spAutoFit/>
          </a:bodyPr>
          <a:lstStyle/>
          <a:p>
            <a:pPr marL="514350" indent="-514350">
              <a:buFont typeface="Arial" pitchFamily="34" charset="0"/>
              <a:buChar char="•"/>
            </a:pPr>
            <a:r>
              <a:rPr lang="en-US" sz="2800" dirty="0"/>
              <a:t>Vb</a:t>
            </a:r>
          </a:p>
          <a:p>
            <a:pPr marL="971550" lvl="1" indent="-514350">
              <a:buFont typeface="Arial" pitchFamily="34" charset="0"/>
              <a:buChar char="•"/>
            </a:pPr>
            <a:r>
              <a:rPr lang="en-US" sz="2400" dirty="0"/>
              <a:t>Bm</a:t>
            </a:r>
          </a:p>
          <a:p>
            <a:pPr marL="1428750" lvl="2" indent="-514350">
              <a:buFont typeface="Arial" pitchFamily="34" charset="0"/>
              <a:buChar char="•"/>
            </a:pPr>
            <a:r>
              <a:rPr lang="en-US" sz="2000" dirty="0"/>
              <a:t>Mbm</a:t>
            </a:r>
          </a:p>
        </p:txBody>
      </p:sp>
    </p:spTree>
  </p:cSld>
  <p:clrMap bg1="lt1" tx1="dk1" bg2="lt2" tx2="dk2" accent1="accent1" accent2="accent2" accent3="accent3" accent4="accent4" accent5="accent5" accent6="accent6" hlink="hlink" folHlink="folHlink"/>
  <p:sldLayoutIdLst>
    <p:sldLayoutId id="2147483661" r:id="rId1"/>
    <p:sldLayoutId id="2147483672"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Lst>
  <p:hf hdr="0" ftr="0" dt="0"/>
  <p:txStyles>
    <p:titleStyle>
      <a:lvl1pPr algn="ctr" defTabSz="914400" rtl="0" eaLnBrk="1" latinLnBrk="0" hangingPunct="1">
        <a:spcBef>
          <a:spcPct val="0"/>
        </a:spcBef>
        <a:buNone/>
        <a:defRPr sz="4000" kern="1200">
          <a:solidFill>
            <a:srgbClr val="005828"/>
          </a:solidFill>
          <a:latin typeface="Calibri" pitchFamily="34" charset="0"/>
          <a:ea typeface="+mj-ea"/>
          <a:cs typeface="Calibri"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0" indent="0" algn="l" defTabSz="914400" rtl="0" eaLnBrk="1" latinLnBrk="0" hangingPunct="1">
        <a:lnSpc>
          <a:spcPct val="150000"/>
        </a:lnSpc>
        <a:spcBef>
          <a:spcPts val="600"/>
        </a:spcBef>
        <a:spcAft>
          <a:spcPts val="600"/>
        </a:spcAft>
        <a:buClr>
          <a:srgbClr val="007033"/>
        </a:buClr>
        <a:buFont typeface="Arial" pitchFamily="34" charset="0"/>
        <a:buNone/>
        <a:defRPr sz="2400" kern="200" spc="0">
          <a:solidFill>
            <a:schemeClr val="tx2"/>
          </a:solidFill>
          <a:latin typeface="Calibri" pitchFamily="34" charset="0"/>
          <a:ea typeface="+mn-ea"/>
          <a:cs typeface="Calibri" pitchFamily="34" charset="0"/>
        </a:defRPr>
      </a:lvl1pPr>
      <a:lvl2pPr marL="594360" indent="-274320" algn="l" defTabSz="914400" rtl="0" eaLnBrk="1" latinLnBrk="0" hangingPunct="1">
        <a:lnSpc>
          <a:spcPct val="150000"/>
        </a:lnSpc>
        <a:spcBef>
          <a:spcPts val="600"/>
        </a:spcBef>
        <a:spcAft>
          <a:spcPts val="600"/>
        </a:spcAft>
        <a:buClr>
          <a:srgbClr val="007033"/>
        </a:buClr>
        <a:buFont typeface="Arial" pitchFamily="34" charset="0"/>
        <a:buChar char="•"/>
        <a:defRPr sz="2200" kern="200" spc="0">
          <a:solidFill>
            <a:schemeClr val="tx2"/>
          </a:solidFill>
          <a:latin typeface="Calibri" pitchFamily="34" charset="0"/>
          <a:ea typeface="+mn-ea"/>
          <a:cs typeface="Calibri" pitchFamily="34" charset="0"/>
        </a:defRPr>
      </a:lvl2pPr>
      <a:lvl3pPr marL="868680" indent="-228600" algn="l" defTabSz="914400" rtl="0" eaLnBrk="1" latinLnBrk="0" hangingPunct="1">
        <a:lnSpc>
          <a:spcPct val="150000"/>
        </a:lnSpc>
        <a:spcBef>
          <a:spcPts val="600"/>
        </a:spcBef>
        <a:spcAft>
          <a:spcPts val="600"/>
        </a:spcAft>
        <a:buClr>
          <a:srgbClr val="007033"/>
        </a:buClr>
        <a:buFont typeface="Arial" pitchFamily="34" charset="0"/>
        <a:buChar char="•"/>
        <a:defRPr sz="2000" kern="200" spc="0">
          <a:solidFill>
            <a:schemeClr val="tx2"/>
          </a:solidFill>
          <a:latin typeface="Calibri" pitchFamily="34" charset="0"/>
          <a:ea typeface="+mn-ea"/>
          <a:cs typeface="Calibri" pitchFamily="34" charset="0"/>
        </a:defRPr>
      </a:lvl3pPr>
      <a:lvl4pPr marL="1143000" indent="-228600" algn="l" defTabSz="914400" rtl="0" eaLnBrk="1" latinLnBrk="0" hangingPunct="1">
        <a:lnSpc>
          <a:spcPct val="150000"/>
        </a:lnSpc>
        <a:spcBef>
          <a:spcPts val="600"/>
        </a:spcBef>
        <a:spcAft>
          <a:spcPts val="600"/>
        </a:spcAft>
        <a:buClr>
          <a:srgbClr val="007033"/>
        </a:buClr>
        <a:buFont typeface="Arial" pitchFamily="34" charset="0"/>
        <a:buChar char="•"/>
        <a:defRPr sz="1800" kern="200" spc="0">
          <a:solidFill>
            <a:schemeClr val="tx2"/>
          </a:solidFill>
          <a:latin typeface="Calibri" pitchFamily="34" charset="0"/>
          <a:ea typeface="+mn-ea"/>
          <a:cs typeface="Calibri" pitchFamily="34" charset="0"/>
        </a:defRPr>
      </a:lvl4pPr>
      <a:lvl5pPr marL="1371600" indent="-228600" algn="l" defTabSz="914400" rtl="0" eaLnBrk="1" latinLnBrk="0" hangingPunct="1">
        <a:lnSpc>
          <a:spcPct val="150000"/>
        </a:lnSpc>
        <a:spcBef>
          <a:spcPts val="600"/>
        </a:spcBef>
        <a:spcAft>
          <a:spcPts val="600"/>
        </a:spcAft>
        <a:buClr>
          <a:srgbClr val="007033"/>
        </a:buClr>
        <a:buFont typeface="Arial" pitchFamily="34" charset="0"/>
        <a:buChar char="•"/>
        <a:defRPr sz="1800" kern="200" spc="0" baseline="0">
          <a:solidFill>
            <a:schemeClr val="tx2"/>
          </a:solidFill>
          <a:latin typeface="Calibri" pitchFamily="34" charset="0"/>
          <a:ea typeface="+mn-ea"/>
          <a:cs typeface="Calibri" pitchFamily="34" charset="0"/>
        </a:defRPr>
      </a:lvl5pPr>
      <a:lvl6pPr marL="164592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6pPr>
      <a:lvl7pPr marL="1901952"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7pPr>
      <a:lvl8pPr marL="219456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8pPr>
      <a:lvl9pPr marL="246888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AFD0E27-E164-4218-AEA6-70A3D10F2E1C}" type="datetime1">
              <a:rPr lang="en-US" smtClean="0"/>
              <a:t>10/18/2021</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0944FAE-36D9-4948-B4E7-6942A23B7E3F}" type="slidenum">
              <a:rPr lang="en-US" smtClean="0"/>
              <a:t>‹#›</a:t>
            </a:fld>
            <a:endParaRPr lang="en-US" dirty="0"/>
          </a:p>
        </p:txBody>
      </p:sp>
    </p:spTree>
    <p:extLst>
      <p:ext uri="{BB962C8B-B14F-4D97-AF65-F5344CB8AC3E}">
        <p14:creationId xmlns:p14="http://schemas.microsoft.com/office/powerpoint/2010/main" val="325413865"/>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image" Target="../media/image45.png"/><Relationship Id="rId1" Type="http://schemas.openxmlformats.org/officeDocument/2006/relationships/slideLayout" Target="../slideLayouts/slideLayout8.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 Id="rId9" Type="http://schemas.openxmlformats.org/officeDocument/2006/relationships/image" Target="../media/image52.png"/></Relationships>
</file>

<file path=ppt/slides/_rels/slide58.xml.rels><?xml version="1.0" encoding="UTF-8" standalone="yes"?>
<Relationships xmlns="http://schemas.openxmlformats.org/package/2006/relationships"><Relationship Id="rId8" Type="http://schemas.openxmlformats.org/officeDocument/2006/relationships/image" Target="../media/image59.jpeg"/><Relationship Id="rId3" Type="http://schemas.openxmlformats.org/officeDocument/2006/relationships/image" Target="../media/image54.jpeg"/><Relationship Id="rId7" Type="http://schemas.openxmlformats.org/officeDocument/2006/relationships/image" Target="../media/image58.png"/><Relationship Id="rId2" Type="http://schemas.openxmlformats.org/officeDocument/2006/relationships/image" Target="../media/image53.jpeg"/><Relationship Id="rId1" Type="http://schemas.openxmlformats.org/officeDocument/2006/relationships/slideLayout" Target="../slideLayouts/slideLayout8.xml"/><Relationship Id="rId6" Type="http://schemas.openxmlformats.org/officeDocument/2006/relationships/image" Target="../media/image57.jpeg"/><Relationship Id="rId5" Type="http://schemas.openxmlformats.org/officeDocument/2006/relationships/image" Target="../media/image56.jpeg"/><Relationship Id="rId4" Type="http://schemas.openxmlformats.org/officeDocument/2006/relationships/image" Target="../media/image55.jpeg"/><Relationship Id="rId9" Type="http://schemas.openxmlformats.org/officeDocument/2006/relationships/image" Target="../media/image60.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2">
            <a:extLst>
              <a:ext uri="{FF2B5EF4-FFF2-40B4-BE49-F238E27FC236}">
                <a16:creationId xmlns:a16="http://schemas.microsoft.com/office/drawing/2014/main" id="{0E591596-9465-451E-BF7A-112D7ACA84E9}"/>
              </a:ext>
            </a:extLst>
          </p:cNvPr>
          <p:cNvSpPr txBox="1">
            <a:spLocks noChangeArrowheads="1"/>
          </p:cNvSpPr>
          <p:nvPr/>
        </p:nvSpPr>
        <p:spPr>
          <a:xfrm>
            <a:off x="304800" y="804862"/>
            <a:ext cx="8382000" cy="1709738"/>
          </a:xfrm>
          <a:prstGeom prst="rect">
            <a:avLst/>
          </a:prstGeom>
        </p:spPr>
        <p:txBody>
          <a:bodyPr vert="horz" lIns="91440" tIns="45720" rIns="91440" bIns="45720" rtlCol="0" anchor="b" anchorCtr="0">
            <a:normAutofit/>
          </a:bodyPr>
          <a:lstStyle>
            <a:lvl1pPr algn="ctr" defTabSz="914400" rtl="0" eaLnBrk="1" latinLnBrk="0" hangingPunct="1">
              <a:spcBef>
                <a:spcPct val="0"/>
              </a:spcBef>
              <a:buNone/>
              <a:defRPr sz="4000" kern="1200">
                <a:solidFill>
                  <a:srgbClr val="005828"/>
                </a:solidFill>
                <a:latin typeface="Calibri" pitchFamily="34" charset="0"/>
                <a:ea typeface="+mj-ea"/>
                <a:cs typeface="Calibri"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tr-TR" sz="4400" b="1" dirty="0">
                <a:solidFill>
                  <a:srgbClr val="0070C0"/>
                </a:solidFill>
              </a:rPr>
              <a:t>DATS</a:t>
            </a:r>
            <a:r>
              <a:rPr lang="en-US" sz="4400" b="1" dirty="0">
                <a:solidFill>
                  <a:srgbClr val="0070C0"/>
                </a:solidFill>
              </a:rPr>
              <a:t> 50</a:t>
            </a:r>
            <a:r>
              <a:rPr lang="tr-TR" sz="4400" b="1" dirty="0">
                <a:solidFill>
                  <a:srgbClr val="0070C0"/>
                </a:solidFill>
              </a:rPr>
              <a:t>1</a:t>
            </a:r>
            <a:br>
              <a:rPr lang="en-US" sz="4400" b="1" dirty="0">
                <a:solidFill>
                  <a:srgbClr val="0070C0"/>
                </a:solidFill>
              </a:rPr>
            </a:br>
            <a:r>
              <a:rPr lang="tr-TR" sz="4400" b="1" dirty="0">
                <a:solidFill>
                  <a:srgbClr val="0070C0"/>
                </a:solidFill>
              </a:rPr>
              <a:t>Fundamentals of Data Science</a:t>
            </a:r>
            <a:endParaRPr lang="en-US" sz="3200" b="1" dirty="0">
              <a:solidFill>
                <a:srgbClr val="0070C0"/>
              </a:solidFill>
            </a:endParaRPr>
          </a:p>
        </p:txBody>
      </p:sp>
      <p:sp>
        <p:nvSpPr>
          <p:cNvPr id="11" name="Rectangle 3">
            <a:extLst>
              <a:ext uri="{FF2B5EF4-FFF2-40B4-BE49-F238E27FC236}">
                <a16:creationId xmlns:a16="http://schemas.microsoft.com/office/drawing/2014/main" id="{3891306B-D43F-48F7-9098-CF0621EAFDC6}"/>
              </a:ext>
            </a:extLst>
          </p:cNvPr>
          <p:cNvSpPr txBox="1">
            <a:spLocks noChangeArrowheads="1"/>
          </p:cNvSpPr>
          <p:nvPr/>
        </p:nvSpPr>
        <p:spPr>
          <a:xfrm>
            <a:off x="6096000" y="228600"/>
            <a:ext cx="2449513" cy="576262"/>
          </a:xfrm>
          <a:prstGeom prst="rect">
            <a:avLst/>
          </a:prstGeom>
        </p:spPr>
        <p:txBody>
          <a:bodyPr>
            <a:normAutofit fontScale="85000" lnSpcReduction="10000"/>
          </a:bodyPr>
          <a:lstStyle>
            <a:lvl1pPr marL="0" indent="0" algn="l" defTabSz="914400" rtl="0" eaLnBrk="1" latinLnBrk="0" hangingPunct="1">
              <a:lnSpc>
                <a:spcPct val="150000"/>
              </a:lnSpc>
              <a:spcBef>
                <a:spcPts val="600"/>
              </a:spcBef>
              <a:spcAft>
                <a:spcPts val="600"/>
              </a:spcAft>
              <a:buClr>
                <a:srgbClr val="007033"/>
              </a:buClr>
              <a:buFont typeface="Arial" pitchFamily="34" charset="0"/>
              <a:buNone/>
              <a:defRPr sz="2400" kern="200" spc="0">
                <a:solidFill>
                  <a:schemeClr val="tx2"/>
                </a:solidFill>
                <a:latin typeface="Calibri" pitchFamily="34" charset="0"/>
                <a:ea typeface="+mn-ea"/>
                <a:cs typeface="Calibri" pitchFamily="34" charset="0"/>
              </a:defRPr>
            </a:lvl1pPr>
            <a:lvl2pPr marL="594360" indent="-274320" algn="l" defTabSz="914400" rtl="0" eaLnBrk="1" latinLnBrk="0" hangingPunct="1">
              <a:lnSpc>
                <a:spcPct val="150000"/>
              </a:lnSpc>
              <a:spcBef>
                <a:spcPts val="600"/>
              </a:spcBef>
              <a:spcAft>
                <a:spcPts val="600"/>
              </a:spcAft>
              <a:buClr>
                <a:srgbClr val="007033"/>
              </a:buClr>
              <a:buFont typeface="Arial" pitchFamily="34" charset="0"/>
              <a:buChar char="•"/>
              <a:defRPr sz="2200" kern="200" spc="0">
                <a:solidFill>
                  <a:schemeClr val="tx2"/>
                </a:solidFill>
                <a:latin typeface="Calibri" pitchFamily="34" charset="0"/>
                <a:ea typeface="+mn-ea"/>
                <a:cs typeface="Calibri" pitchFamily="34" charset="0"/>
              </a:defRPr>
            </a:lvl2pPr>
            <a:lvl3pPr marL="868680" indent="-228600" algn="l" defTabSz="914400" rtl="0" eaLnBrk="1" latinLnBrk="0" hangingPunct="1">
              <a:lnSpc>
                <a:spcPct val="150000"/>
              </a:lnSpc>
              <a:spcBef>
                <a:spcPts val="600"/>
              </a:spcBef>
              <a:spcAft>
                <a:spcPts val="600"/>
              </a:spcAft>
              <a:buClr>
                <a:srgbClr val="007033"/>
              </a:buClr>
              <a:buFont typeface="Arial" pitchFamily="34" charset="0"/>
              <a:buChar char="•"/>
              <a:defRPr sz="2000" kern="200" spc="0">
                <a:solidFill>
                  <a:schemeClr val="tx2"/>
                </a:solidFill>
                <a:latin typeface="Calibri" pitchFamily="34" charset="0"/>
                <a:ea typeface="+mn-ea"/>
                <a:cs typeface="Calibri" pitchFamily="34" charset="0"/>
              </a:defRPr>
            </a:lvl3pPr>
            <a:lvl4pPr marL="1143000" indent="-228600" algn="l" defTabSz="914400" rtl="0" eaLnBrk="1" latinLnBrk="0" hangingPunct="1">
              <a:lnSpc>
                <a:spcPct val="150000"/>
              </a:lnSpc>
              <a:spcBef>
                <a:spcPts val="600"/>
              </a:spcBef>
              <a:spcAft>
                <a:spcPts val="600"/>
              </a:spcAft>
              <a:buClr>
                <a:srgbClr val="007033"/>
              </a:buClr>
              <a:buFont typeface="Arial" pitchFamily="34" charset="0"/>
              <a:buChar char="•"/>
              <a:defRPr sz="1800" kern="200" spc="0">
                <a:solidFill>
                  <a:schemeClr val="tx2"/>
                </a:solidFill>
                <a:latin typeface="Calibri" pitchFamily="34" charset="0"/>
                <a:ea typeface="+mn-ea"/>
                <a:cs typeface="Calibri" pitchFamily="34" charset="0"/>
              </a:defRPr>
            </a:lvl4pPr>
            <a:lvl5pPr marL="1371600" indent="-228600" algn="l" defTabSz="914400" rtl="0" eaLnBrk="1" latinLnBrk="0" hangingPunct="1">
              <a:lnSpc>
                <a:spcPct val="150000"/>
              </a:lnSpc>
              <a:spcBef>
                <a:spcPts val="600"/>
              </a:spcBef>
              <a:spcAft>
                <a:spcPts val="600"/>
              </a:spcAft>
              <a:buClr>
                <a:srgbClr val="007033"/>
              </a:buClr>
              <a:buFont typeface="Arial" pitchFamily="34" charset="0"/>
              <a:buChar char="•"/>
              <a:defRPr sz="1800" kern="200" spc="0" baseline="0">
                <a:solidFill>
                  <a:schemeClr val="tx2"/>
                </a:solidFill>
                <a:latin typeface="Calibri" pitchFamily="34" charset="0"/>
                <a:ea typeface="+mn-ea"/>
                <a:cs typeface="Calibri" pitchFamily="34" charset="0"/>
              </a:defRPr>
            </a:lvl5pPr>
            <a:lvl6pPr marL="164592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6pPr>
            <a:lvl7pPr marL="1901952"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7pPr>
            <a:lvl8pPr marL="219456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8pPr>
            <a:lvl9pPr marL="246888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9pPr>
          </a:lstStyle>
          <a:p>
            <a:pPr algn="r">
              <a:lnSpc>
                <a:spcPct val="90000"/>
              </a:lnSpc>
            </a:pPr>
            <a:r>
              <a:rPr lang="tr-TR" sz="3200" dirty="0"/>
              <a:t>Fall</a:t>
            </a:r>
            <a:r>
              <a:rPr lang="en-US" sz="3200" dirty="0"/>
              <a:t> 20</a:t>
            </a:r>
            <a:r>
              <a:rPr lang="tr-TR" sz="3200" dirty="0"/>
              <a:t>21_2022</a:t>
            </a:r>
            <a:endParaRPr lang="en-US" sz="3200" dirty="0"/>
          </a:p>
        </p:txBody>
      </p:sp>
      <p:sp>
        <p:nvSpPr>
          <p:cNvPr id="12" name="Rectangle 5">
            <a:extLst>
              <a:ext uri="{FF2B5EF4-FFF2-40B4-BE49-F238E27FC236}">
                <a16:creationId xmlns:a16="http://schemas.microsoft.com/office/drawing/2014/main" id="{50D946EB-63D9-4A60-B953-B89F887EA5AC}"/>
              </a:ext>
            </a:extLst>
          </p:cNvPr>
          <p:cNvSpPr>
            <a:spLocks noChangeArrowheads="1"/>
          </p:cNvSpPr>
          <p:nvPr/>
        </p:nvSpPr>
        <p:spPr bwMode="auto">
          <a:xfrm>
            <a:off x="304800" y="3090862"/>
            <a:ext cx="8458200" cy="2962276"/>
          </a:xfrm>
          <a:prstGeom prst="rect">
            <a:avLst/>
          </a:prstGeom>
          <a:noFill/>
          <a:ln w="9525">
            <a:noFill/>
            <a:miter lim="800000"/>
            <a:headEnd/>
            <a:tailEnd/>
          </a:ln>
        </p:spPr>
        <p:txBody>
          <a:bodyPr lIns="92075" tIns="46038" rIns="92075" bIns="46038"/>
          <a:lstStyle/>
          <a:p>
            <a:pPr eaLnBrk="0" hangingPunct="0">
              <a:spcBef>
                <a:spcPct val="20000"/>
              </a:spcBef>
              <a:buClr>
                <a:schemeClr val="hlink"/>
              </a:buClr>
              <a:buSzPct val="75000"/>
              <a:buFont typeface="Wingdings" pitchFamily="2" charset="2"/>
              <a:buNone/>
            </a:pPr>
            <a:r>
              <a:rPr kumimoji="1" lang="tr-TR" sz="2200" b="1" dirty="0">
                <a:solidFill>
                  <a:schemeClr val="tx2"/>
                </a:solidFill>
                <a:latin typeface="Arial"/>
                <a:cs typeface="Arial"/>
              </a:rPr>
              <a:t>Hasan Demirtaş</a:t>
            </a:r>
          </a:p>
          <a:p>
            <a:pPr eaLnBrk="0" hangingPunct="0">
              <a:spcBef>
                <a:spcPct val="20000"/>
              </a:spcBef>
              <a:buClr>
                <a:schemeClr val="hlink"/>
              </a:buClr>
              <a:buSzPct val="75000"/>
            </a:pPr>
            <a:r>
              <a:rPr kumimoji="1" lang="tr-TR" dirty="0">
                <a:solidFill>
                  <a:schemeClr val="tx2"/>
                </a:solidFill>
                <a:latin typeface="Arial"/>
                <a:cs typeface="Arial"/>
              </a:rPr>
              <a:t>hasan.demirtas@yeditepe.edu.tr (hdemirtas.academic@gmail.com)</a:t>
            </a:r>
          </a:p>
          <a:p>
            <a:pPr eaLnBrk="0" hangingPunct="0">
              <a:spcBef>
                <a:spcPct val="20000"/>
              </a:spcBef>
              <a:buClr>
                <a:schemeClr val="hlink"/>
              </a:buClr>
              <a:buSzPct val="75000"/>
              <a:buFont typeface="Wingdings" pitchFamily="2" charset="2"/>
              <a:buNone/>
            </a:pPr>
            <a:endParaRPr kumimoji="1" lang="tr-TR" sz="2200" b="1" dirty="0">
              <a:solidFill>
                <a:schemeClr val="tx2"/>
              </a:solidFill>
              <a:latin typeface="Arial"/>
              <a:cs typeface="Arial"/>
            </a:endParaRPr>
          </a:p>
        </p:txBody>
      </p:sp>
    </p:spTree>
    <p:extLst>
      <p:ext uri="{BB962C8B-B14F-4D97-AF65-F5344CB8AC3E}">
        <p14:creationId xmlns:p14="http://schemas.microsoft.com/office/powerpoint/2010/main" val="3183790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546652"/>
            <a:ext cx="8690112" cy="1066800"/>
          </a:xfrm>
          <a:ln>
            <a:solidFill>
              <a:srgbClr val="008200"/>
            </a:solidFill>
          </a:ln>
        </p:spPr>
        <p:txBody>
          <a:bodyPr/>
          <a:lstStyle/>
          <a:p>
            <a:r>
              <a:rPr lang="en-US" dirty="0"/>
              <a:t>Tables</a:t>
            </a:r>
          </a:p>
        </p:txBody>
      </p:sp>
      <p:sp>
        <p:nvSpPr>
          <p:cNvPr id="3" name="Content Placeholder 2"/>
          <p:cNvSpPr>
            <a:spLocks noGrp="1"/>
          </p:cNvSpPr>
          <p:nvPr>
            <p:ph idx="4294967295"/>
          </p:nvPr>
        </p:nvSpPr>
        <p:spPr>
          <a:xfrm>
            <a:off x="228600" y="1865244"/>
            <a:ext cx="8690112" cy="4687956"/>
          </a:xfrm>
          <a:prstGeom prst="rect">
            <a:avLst/>
          </a:prstGeom>
          <a:ln>
            <a:solidFill>
              <a:srgbClr val="008200"/>
            </a:solidFill>
          </a:ln>
        </p:spPr>
        <p:txBody>
          <a:bodyPr/>
          <a:lstStyle/>
          <a:p>
            <a:pPr marL="342900" indent="-342900">
              <a:lnSpc>
                <a:spcPct val="120000"/>
              </a:lnSpc>
              <a:buFont typeface="Arial" panose="020B0604020202020204" pitchFamily="34" charset="0"/>
              <a:buChar char="•"/>
            </a:pPr>
            <a:r>
              <a:rPr lang="en-US" sz="3200" dirty="0"/>
              <a:t>Tables should be used when:</a:t>
            </a:r>
          </a:p>
          <a:p>
            <a:pPr>
              <a:lnSpc>
                <a:spcPct val="120000"/>
              </a:lnSpc>
            </a:pPr>
            <a:r>
              <a:rPr lang="en-US" sz="2800" b="1" dirty="0"/>
              <a:t>    </a:t>
            </a:r>
            <a:r>
              <a:rPr lang="en-US" sz="2800" dirty="0"/>
              <a:t>1.</a:t>
            </a:r>
            <a:r>
              <a:rPr lang="en-US" sz="2800" b="1" dirty="0"/>
              <a:t> </a:t>
            </a:r>
            <a:r>
              <a:rPr lang="en-US" sz="2800" dirty="0"/>
              <a:t>The reader needs to refer to specific numerical values.</a:t>
            </a:r>
          </a:p>
          <a:p>
            <a:pPr>
              <a:lnSpc>
                <a:spcPct val="120000"/>
              </a:lnSpc>
            </a:pPr>
            <a:r>
              <a:rPr lang="en-US" sz="2800" b="1" dirty="0"/>
              <a:t>    </a:t>
            </a:r>
            <a:r>
              <a:rPr lang="en-US" sz="2800" dirty="0"/>
              <a:t>2.</a:t>
            </a:r>
            <a:r>
              <a:rPr lang="en-US" sz="2800" b="1" dirty="0"/>
              <a:t> </a:t>
            </a:r>
            <a:r>
              <a:rPr lang="en-US" sz="2800" dirty="0"/>
              <a:t>The reader needs to make precise comparisons </a:t>
            </a:r>
            <a:br>
              <a:rPr lang="en-US" sz="2800" dirty="0"/>
            </a:br>
            <a:r>
              <a:rPr lang="en-US" sz="2800" dirty="0"/>
              <a:t>         between different values and not just relative </a:t>
            </a:r>
            <a:br>
              <a:rPr lang="en-US" sz="2800" dirty="0"/>
            </a:br>
            <a:r>
              <a:rPr lang="en-US" sz="2800" dirty="0"/>
              <a:t>         comparisons.</a:t>
            </a:r>
          </a:p>
          <a:p>
            <a:pPr>
              <a:lnSpc>
                <a:spcPct val="120000"/>
              </a:lnSpc>
            </a:pPr>
            <a:r>
              <a:rPr lang="en-US" sz="2800" b="1" dirty="0"/>
              <a:t>     </a:t>
            </a:r>
            <a:r>
              <a:rPr lang="en-US" sz="2800" dirty="0"/>
              <a:t>3. The values being displayed have different units or </a:t>
            </a:r>
            <a:br>
              <a:rPr lang="en-US" sz="2800" dirty="0"/>
            </a:br>
            <a:r>
              <a:rPr lang="en-US" sz="2800" dirty="0"/>
              <a:t>          very different magnitudes.</a:t>
            </a:r>
          </a:p>
        </p:txBody>
      </p:sp>
      <p:sp>
        <p:nvSpPr>
          <p:cNvPr id="5" name="Slide Number Placeholder 4"/>
          <p:cNvSpPr>
            <a:spLocks noGrp="1"/>
          </p:cNvSpPr>
          <p:nvPr>
            <p:ph type="sldNum" sz="quarter" idx="12"/>
          </p:nvPr>
        </p:nvSpPr>
        <p:spPr/>
        <p:txBody>
          <a:bodyPr/>
          <a:lstStyle/>
          <a:p>
            <a:fld id="{4556B232-9F89-4083-B3BB-DDC8E5903F80}" type="slidenum">
              <a:rPr lang="en-US" smtClean="0"/>
              <a:t>10</a:t>
            </a:fld>
            <a:endParaRPr lang="en-US" dirty="0"/>
          </a:p>
        </p:txBody>
      </p:sp>
    </p:spTree>
    <p:extLst>
      <p:ext uri="{BB962C8B-B14F-4D97-AF65-F5344CB8AC3E}">
        <p14:creationId xmlns:p14="http://schemas.microsoft.com/office/powerpoint/2010/main" val="41178604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Tables</a:t>
            </a:r>
          </a:p>
        </p:txBody>
      </p:sp>
      <p:sp>
        <p:nvSpPr>
          <p:cNvPr id="5" name="Slide Number Placeholder 4"/>
          <p:cNvSpPr>
            <a:spLocks noGrp="1"/>
          </p:cNvSpPr>
          <p:nvPr>
            <p:ph type="sldNum" sz="quarter" idx="12"/>
          </p:nvPr>
        </p:nvSpPr>
        <p:spPr/>
        <p:txBody>
          <a:bodyPr/>
          <a:lstStyle/>
          <a:p>
            <a:fld id="{4556B232-9F89-4083-B3BB-DDC8E5903F80}" type="slidenum">
              <a:rPr lang="en-US" smtClean="0"/>
              <a:t>11</a:t>
            </a:fld>
            <a:endParaRPr lang="en-US" dirty="0"/>
          </a:p>
        </p:txBody>
      </p:sp>
      <p:pic>
        <p:nvPicPr>
          <p:cNvPr id="2150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1618" y="2362649"/>
            <a:ext cx="6077218" cy="1028251"/>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45115" y="3962400"/>
            <a:ext cx="6053008" cy="2685975"/>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3" name="Rectangle 2"/>
          <p:cNvSpPr/>
          <p:nvPr/>
        </p:nvSpPr>
        <p:spPr>
          <a:xfrm>
            <a:off x="457200" y="1714500"/>
            <a:ext cx="8305800" cy="646331"/>
          </a:xfrm>
          <a:prstGeom prst="rect">
            <a:avLst/>
          </a:prstGeom>
        </p:spPr>
        <p:txBody>
          <a:bodyPr wrap="square">
            <a:spAutoFit/>
          </a:bodyPr>
          <a:lstStyle/>
          <a:p>
            <a:pPr algn="ctr"/>
            <a:r>
              <a:rPr lang="en-US" u="sng" dirty="0">
                <a:solidFill>
                  <a:schemeClr val="tx2"/>
                </a:solidFill>
                <a:latin typeface="Calibri" panose="020F0502020204030204" pitchFamily="34" charset="0"/>
              </a:rPr>
              <a:t>Table 3.3 - Table showing Exact Values for Costs and Revenues by Month for Gossamer Industries</a:t>
            </a:r>
          </a:p>
        </p:txBody>
      </p:sp>
      <p:sp>
        <p:nvSpPr>
          <p:cNvPr id="4" name="Rectangle 3"/>
          <p:cNvSpPr/>
          <p:nvPr/>
        </p:nvSpPr>
        <p:spPr>
          <a:xfrm>
            <a:off x="838200" y="3467100"/>
            <a:ext cx="7543800" cy="369332"/>
          </a:xfrm>
          <a:prstGeom prst="rect">
            <a:avLst/>
          </a:prstGeom>
        </p:spPr>
        <p:txBody>
          <a:bodyPr wrap="square">
            <a:spAutoFit/>
          </a:bodyPr>
          <a:lstStyle/>
          <a:p>
            <a:r>
              <a:rPr lang="en-US" u="sng" dirty="0">
                <a:solidFill>
                  <a:schemeClr val="tx2"/>
                </a:solidFill>
                <a:latin typeface="Calibri" panose="020F0502020204030204" pitchFamily="34" charset="0"/>
              </a:rPr>
              <a:t>Figure 3.5 - Line Chart of Monthly Costs and Revenues at Gossamer Industries</a:t>
            </a:r>
          </a:p>
        </p:txBody>
      </p:sp>
    </p:spTree>
    <p:extLst>
      <p:ext uri="{BB962C8B-B14F-4D97-AF65-F5344CB8AC3E}">
        <p14:creationId xmlns:p14="http://schemas.microsoft.com/office/powerpoint/2010/main" val="2187263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000" dirty="0"/>
              <a:t>Figure 3.6 - Combined Line Chart and Table for Monthly Costs and Revenues at Gossamer Industries</a:t>
            </a:r>
          </a:p>
        </p:txBody>
      </p:sp>
      <p:sp>
        <p:nvSpPr>
          <p:cNvPr id="5" name="Slide Number Placeholder 4"/>
          <p:cNvSpPr>
            <a:spLocks noGrp="1"/>
          </p:cNvSpPr>
          <p:nvPr>
            <p:ph type="sldNum" sz="quarter" idx="12"/>
          </p:nvPr>
        </p:nvSpPr>
        <p:spPr/>
        <p:txBody>
          <a:bodyPr/>
          <a:lstStyle/>
          <a:p>
            <a:fld id="{4556B232-9F89-4083-B3BB-DDC8E5903F80}" type="slidenum">
              <a:rPr lang="en-US" smtClean="0"/>
              <a:t>12</a:t>
            </a:fld>
            <a:endParaRPr lang="en-US"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9794" y="2198782"/>
            <a:ext cx="6686286" cy="403206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val="3558365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a:t>Table 3.4 - Table displaying Headcount, Costs, and Revenues at Gossamer Industries</a:t>
            </a:r>
          </a:p>
        </p:txBody>
      </p:sp>
      <p:sp>
        <p:nvSpPr>
          <p:cNvPr id="5" name="Slide Number Placeholder 4"/>
          <p:cNvSpPr>
            <a:spLocks noGrp="1"/>
          </p:cNvSpPr>
          <p:nvPr>
            <p:ph type="sldNum" sz="quarter" idx="12"/>
          </p:nvPr>
        </p:nvSpPr>
        <p:spPr/>
        <p:txBody>
          <a:bodyPr/>
          <a:lstStyle/>
          <a:p>
            <a:fld id="{4556B232-9F89-4083-B3BB-DDC8E5903F80}" type="slidenum">
              <a:rPr lang="en-US" smtClean="0"/>
              <a:t>13</a:t>
            </a:fld>
            <a:endParaRPr lang="en-US" dirty="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0114" y="2898683"/>
            <a:ext cx="8523771" cy="1682566"/>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val="37850973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546652"/>
            <a:ext cx="8690112" cy="1066800"/>
          </a:xfrm>
          <a:ln>
            <a:solidFill>
              <a:srgbClr val="008200"/>
            </a:solidFill>
          </a:ln>
        </p:spPr>
        <p:txBody>
          <a:bodyPr/>
          <a:lstStyle/>
          <a:p>
            <a:r>
              <a:rPr lang="en-US" dirty="0"/>
              <a:t>Tables</a:t>
            </a:r>
          </a:p>
        </p:txBody>
      </p:sp>
      <p:sp>
        <p:nvSpPr>
          <p:cNvPr id="3" name="Content Placeholder 2"/>
          <p:cNvSpPr>
            <a:spLocks noGrp="1"/>
          </p:cNvSpPr>
          <p:nvPr>
            <p:ph idx="4294967295"/>
          </p:nvPr>
        </p:nvSpPr>
        <p:spPr>
          <a:xfrm>
            <a:off x="228600" y="1865244"/>
            <a:ext cx="8690112" cy="4687956"/>
          </a:xfrm>
          <a:prstGeom prst="rect">
            <a:avLst/>
          </a:prstGeom>
          <a:ln>
            <a:solidFill>
              <a:srgbClr val="008200"/>
            </a:solidFill>
          </a:ln>
        </p:spPr>
        <p:txBody>
          <a:bodyPr/>
          <a:lstStyle/>
          <a:p>
            <a:pPr marL="342900" indent="-342900">
              <a:lnSpc>
                <a:spcPct val="120000"/>
              </a:lnSpc>
              <a:buFont typeface="Arial" panose="020B0604020202020204" pitchFamily="34" charset="0"/>
              <a:buChar char="•"/>
            </a:pPr>
            <a:r>
              <a:rPr lang="en-US" sz="2800" b="1" dirty="0"/>
              <a:t>Table Design Principles:</a:t>
            </a:r>
          </a:p>
          <a:p>
            <a:pPr marL="937260" lvl="1" indent="-342900">
              <a:lnSpc>
                <a:spcPct val="120000"/>
              </a:lnSpc>
            </a:pPr>
            <a:r>
              <a:rPr lang="en-US" sz="2600" dirty="0"/>
              <a:t>Avoid using vertical lines in a table unless they are necessary for clarity.</a:t>
            </a:r>
          </a:p>
          <a:p>
            <a:pPr marL="937260" lvl="1" indent="-342900">
              <a:lnSpc>
                <a:spcPct val="120000"/>
              </a:lnSpc>
            </a:pPr>
            <a:r>
              <a:rPr lang="en-US" sz="2600" dirty="0"/>
              <a:t>Horizontal lines are generally necessary only for separating column titles from data values or when indicating that a calculation has taken place.</a:t>
            </a:r>
          </a:p>
          <a:p>
            <a:pPr lvl="1" indent="0">
              <a:buNone/>
            </a:pPr>
            <a:endParaRPr lang="en-US" sz="2400" dirty="0"/>
          </a:p>
          <a:p>
            <a:pPr marL="937260" lvl="1" indent="-342900"/>
            <a:endParaRPr lang="en-US" dirty="0"/>
          </a:p>
          <a:p>
            <a:pPr>
              <a:lnSpc>
                <a:spcPct val="100000"/>
              </a:lnSpc>
              <a:buClr>
                <a:srgbClr val="009E47"/>
              </a:buClr>
            </a:pPr>
            <a:endParaRPr lang="en-US" dirty="0"/>
          </a:p>
        </p:txBody>
      </p:sp>
      <p:sp>
        <p:nvSpPr>
          <p:cNvPr id="5" name="Slide Number Placeholder 4"/>
          <p:cNvSpPr>
            <a:spLocks noGrp="1"/>
          </p:cNvSpPr>
          <p:nvPr>
            <p:ph type="sldNum" sz="quarter" idx="12"/>
          </p:nvPr>
        </p:nvSpPr>
        <p:spPr/>
        <p:txBody>
          <a:bodyPr/>
          <a:lstStyle/>
          <a:p>
            <a:fld id="{4556B232-9F89-4083-B3BB-DDC8E5903F80}" type="slidenum">
              <a:rPr lang="en-US" smtClean="0"/>
              <a:t>14</a:t>
            </a:fld>
            <a:endParaRPr lang="en-US" dirty="0"/>
          </a:p>
        </p:txBody>
      </p:sp>
    </p:spTree>
    <p:extLst>
      <p:ext uri="{BB962C8B-B14F-4D97-AF65-F5344CB8AC3E}">
        <p14:creationId xmlns:p14="http://schemas.microsoft.com/office/powerpoint/2010/main" val="18044106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Figure 3.7 - Comparing different Table Designs</a:t>
            </a:r>
          </a:p>
        </p:txBody>
      </p:sp>
      <p:sp>
        <p:nvSpPr>
          <p:cNvPr id="5" name="Slide Number Placeholder 4"/>
          <p:cNvSpPr>
            <a:spLocks noGrp="1"/>
          </p:cNvSpPr>
          <p:nvPr>
            <p:ph type="sldNum" sz="quarter" idx="12"/>
          </p:nvPr>
        </p:nvSpPr>
        <p:spPr/>
        <p:txBody>
          <a:bodyPr/>
          <a:lstStyle/>
          <a:p>
            <a:fld id="{4556B232-9F89-4083-B3BB-DDC8E5903F80}" type="slidenum">
              <a:rPr lang="en-US" smtClean="0"/>
              <a:t>15</a:t>
            </a:fld>
            <a:endParaRPr lang="en-US" dirty="0"/>
          </a:p>
        </p:txBody>
      </p:sp>
      <p:pic>
        <p:nvPicPr>
          <p:cNvPr id="2355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1300" y="2438400"/>
            <a:ext cx="8642530" cy="3353203"/>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val="13905509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Table 3.5 - Larger Table Showing Revenues by Location for 12 Months of Data</a:t>
            </a:r>
          </a:p>
        </p:txBody>
      </p:sp>
      <p:sp>
        <p:nvSpPr>
          <p:cNvPr id="5" name="Slide Number Placeholder 4"/>
          <p:cNvSpPr>
            <a:spLocks noGrp="1"/>
          </p:cNvSpPr>
          <p:nvPr>
            <p:ph type="sldNum" sz="quarter" idx="12"/>
          </p:nvPr>
        </p:nvSpPr>
        <p:spPr/>
        <p:txBody>
          <a:bodyPr/>
          <a:lstStyle/>
          <a:p>
            <a:fld id="{4556B232-9F89-4083-B3BB-DDC8E5903F80}" type="slidenum">
              <a:rPr lang="en-US" smtClean="0"/>
              <a:t>16</a:t>
            </a:fld>
            <a:endParaRPr lang="en-US" dirty="0"/>
          </a:p>
        </p:txBody>
      </p:sp>
      <p:pic>
        <p:nvPicPr>
          <p:cNvPr id="2457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0057" y="2587681"/>
            <a:ext cx="8656819" cy="2593919"/>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val="6358483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Tables</a:t>
            </a:r>
          </a:p>
        </p:txBody>
      </p:sp>
      <p:sp>
        <p:nvSpPr>
          <p:cNvPr id="5" name="Slide Number Placeholder 4"/>
          <p:cNvSpPr>
            <a:spLocks noGrp="1"/>
          </p:cNvSpPr>
          <p:nvPr>
            <p:ph type="sldNum" sz="quarter" idx="12"/>
          </p:nvPr>
        </p:nvSpPr>
        <p:spPr/>
        <p:txBody>
          <a:bodyPr/>
          <a:lstStyle/>
          <a:p>
            <a:fld id="{4556B232-9F89-4083-B3BB-DDC8E5903F80}" type="slidenum">
              <a:rPr lang="en-US" smtClean="0"/>
              <a:t>17</a:t>
            </a:fld>
            <a:endParaRPr lang="en-US" dirty="0"/>
          </a:p>
        </p:txBody>
      </p:sp>
      <p:sp>
        <p:nvSpPr>
          <p:cNvPr id="6" name="Content Placeholder 2"/>
          <p:cNvSpPr>
            <a:spLocks noGrp="1"/>
          </p:cNvSpPr>
          <p:nvPr>
            <p:ph idx="1"/>
          </p:nvPr>
        </p:nvSpPr>
        <p:spPr>
          <a:xfrm>
            <a:off x="228600" y="1865244"/>
            <a:ext cx="8690112" cy="4687956"/>
          </a:xfrm>
        </p:spPr>
        <p:txBody>
          <a:bodyPr/>
          <a:lstStyle/>
          <a:p>
            <a:pPr marL="342900" indent="-342900">
              <a:lnSpc>
                <a:spcPct val="120000"/>
              </a:lnSpc>
              <a:buFont typeface="Arial" panose="020B0604020202020204" pitchFamily="34" charset="0"/>
              <a:buChar char="•"/>
            </a:pPr>
            <a:r>
              <a:rPr lang="en-US" sz="2800" b="1" dirty="0"/>
              <a:t>Crosstabulation</a:t>
            </a:r>
            <a:r>
              <a:rPr lang="en-US" sz="2800" dirty="0"/>
              <a:t>: A useful type of table for describing data of two variables.</a:t>
            </a:r>
          </a:p>
          <a:p>
            <a:pPr marL="342900" indent="-342900">
              <a:lnSpc>
                <a:spcPct val="120000"/>
              </a:lnSpc>
              <a:buFont typeface="Arial" panose="020B0604020202020204" pitchFamily="34" charset="0"/>
              <a:buChar char="•"/>
            </a:pPr>
            <a:r>
              <a:rPr lang="en-US" sz="2800" b="1" dirty="0"/>
              <a:t>PivotTable</a:t>
            </a:r>
            <a:r>
              <a:rPr lang="en-US" sz="2800" dirty="0"/>
              <a:t>: A crosstabulation in Microsoft Excel.</a:t>
            </a:r>
          </a:p>
          <a:p>
            <a:pPr>
              <a:lnSpc>
                <a:spcPct val="120000"/>
              </a:lnSpc>
            </a:pPr>
            <a:endParaRPr lang="en-US" sz="2800" dirty="0"/>
          </a:p>
          <a:p>
            <a:pPr>
              <a:lnSpc>
                <a:spcPct val="100000"/>
              </a:lnSpc>
            </a:pPr>
            <a:endParaRPr lang="en-US" dirty="0"/>
          </a:p>
          <a:p>
            <a:pPr>
              <a:lnSpc>
                <a:spcPct val="100000"/>
              </a:lnSpc>
            </a:pPr>
            <a:endParaRPr lang="en-US" dirty="0"/>
          </a:p>
          <a:p>
            <a:pPr marL="342900" indent="-342900">
              <a:lnSpc>
                <a:spcPct val="100000"/>
              </a:lnSpc>
              <a:buFont typeface="Arial" panose="020B0604020202020204" pitchFamily="34" charset="0"/>
              <a:buChar char="•"/>
            </a:pPr>
            <a:endParaRPr lang="en-US" dirty="0"/>
          </a:p>
          <a:p>
            <a:pPr>
              <a:lnSpc>
                <a:spcPct val="100000"/>
              </a:lnSpc>
            </a:pPr>
            <a:endParaRPr lang="en-US" dirty="0"/>
          </a:p>
          <a:p>
            <a:pPr>
              <a:lnSpc>
                <a:spcPct val="100000"/>
              </a:lnSpc>
            </a:pPr>
            <a:endParaRPr lang="en-US" dirty="0"/>
          </a:p>
          <a:p>
            <a:pPr>
              <a:lnSpc>
                <a:spcPct val="100000"/>
              </a:lnSpc>
            </a:pPr>
            <a:endParaRPr lang="en-US" dirty="0"/>
          </a:p>
        </p:txBody>
      </p:sp>
    </p:spTree>
    <p:extLst>
      <p:ext uri="{BB962C8B-B14F-4D97-AF65-F5344CB8AC3E}">
        <p14:creationId xmlns:p14="http://schemas.microsoft.com/office/powerpoint/2010/main" val="35012192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Table 3.6 - Quality Rating and Meal Price for 300 Los Angeles Restaurants</a:t>
            </a:r>
          </a:p>
        </p:txBody>
      </p:sp>
      <p:sp>
        <p:nvSpPr>
          <p:cNvPr id="5" name="Slide Number Placeholder 4"/>
          <p:cNvSpPr>
            <a:spLocks noGrp="1"/>
          </p:cNvSpPr>
          <p:nvPr>
            <p:ph type="sldNum" sz="quarter" idx="12"/>
          </p:nvPr>
        </p:nvSpPr>
        <p:spPr/>
        <p:txBody>
          <a:bodyPr/>
          <a:lstStyle/>
          <a:p>
            <a:fld id="{4556B232-9F89-4083-B3BB-DDC8E5903F80}" type="slidenum">
              <a:rPr lang="en-US" smtClean="0"/>
              <a:t>18</a:t>
            </a:fld>
            <a:endParaRPr lang="en-US" dirty="0"/>
          </a:p>
        </p:txBody>
      </p:sp>
      <p:pic>
        <p:nvPicPr>
          <p:cNvPr id="2560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03298" y="2667000"/>
            <a:ext cx="6351028" cy="258811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val="19931871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400" dirty="0"/>
              <a:t>Table 3.7 - Crosstabulation of Quality Rating and Meal Price for 300 Los Angeles Restaurants</a:t>
            </a:r>
          </a:p>
        </p:txBody>
      </p:sp>
      <p:sp>
        <p:nvSpPr>
          <p:cNvPr id="5" name="Slide Number Placeholder 4"/>
          <p:cNvSpPr>
            <a:spLocks noGrp="1"/>
          </p:cNvSpPr>
          <p:nvPr>
            <p:ph type="sldNum" sz="quarter" idx="12"/>
          </p:nvPr>
        </p:nvSpPr>
        <p:spPr>
          <a:xfrm>
            <a:off x="8382000" y="6351359"/>
            <a:ext cx="762000" cy="365125"/>
          </a:xfrm>
        </p:spPr>
        <p:txBody>
          <a:bodyPr/>
          <a:lstStyle/>
          <a:p>
            <a:fld id="{4556B232-9F89-4083-B3BB-DDC8E5903F80}" type="slidenum">
              <a:rPr lang="en-US" smtClean="0"/>
              <a:t>19</a:t>
            </a:fld>
            <a:endParaRPr lang="en-US" dirty="0"/>
          </a:p>
        </p:txBody>
      </p:sp>
      <p:pic>
        <p:nvPicPr>
          <p:cNvPr id="2560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000" y="1981200"/>
            <a:ext cx="6907340" cy="2126075"/>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9" name="Content Placeholder 2"/>
          <p:cNvSpPr>
            <a:spLocks noGrp="1"/>
          </p:cNvSpPr>
          <p:nvPr>
            <p:ph idx="1"/>
          </p:nvPr>
        </p:nvSpPr>
        <p:spPr>
          <a:xfrm>
            <a:off x="251614" y="4354284"/>
            <a:ext cx="8690112" cy="1905000"/>
          </a:xfrm>
          <a:ln>
            <a:noFill/>
          </a:ln>
        </p:spPr>
        <p:txBody>
          <a:bodyPr/>
          <a:lstStyle/>
          <a:p>
            <a:pPr marL="285750" indent="-285750">
              <a:lnSpc>
                <a:spcPct val="100000"/>
              </a:lnSpc>
              <a:buFont typeface="Arial" panose="020B0604020202020204" pitchFamily="34" charset="0"/>
              <a:buChar char="•"/>
            </a:pPr>
            <a:r>
              <a:rPr lang="en-US" sz="2000" dirty="0"/>
              <a:t>The greatest number of restaurants in the sample (64) have a very good rating and a meal price in the $20–29 range.</a:t>
            </a:r>
          </a:p>
          <a:p>
            <a:pPr marL="285750" indent="-285750">
              <a:lnSpc>
                <a:spcPct val="100000"/>
              </a:lnSpc>
              <a:buFont typeface="Arial" panose="020B0604020202020204" pitchFamily="34" charset="0"/>
              <a:buChar char="•"/>
            </a:pPr>
            <a:r>
              <a:rPr lang="en-US" sz="2000" dirty="0"/>
              <a:t>Only two restaurants have an excellent rating and a meal price in the $10–19 range.</a:t>
            </a:r>
          </a:p>
          <a:p>
            <a:pPr marL="285750" indent="-285750">
              <a:lnSpc>
                <a:spcPct val="100000"/>
              </a:lnSpc>
              <a:buFont typeface="Arial" panose="020B0604020202020204" pitchFamily="34" charset="0"/>
              <a:buChar char="•"/>
            </a:pPr>
            <a:r>
              <a:rPr lang="en-US" sz="2000" dirty="0"/>
              <a:t>The right and bottom margins of the crosstabulation give the frequency of quality rating and meal price separately.</a:t>
            </a:r>
          </a:p>
          <a:p>
            <a:pPr>
              <a:lnSpc>
                <a:spcPct val="100000"/>
              </a:lnSpc>
            </a:pPr>
            <a:endParaRPr lang="en-US" sz="2000" dirty="0"/>
          </a:p>
        </p:txBody>
      </p:sp>
    </p:spTree>
    <p:extLst>
      <p:ext uri="{BB962C8B-B14F-4D97-AF65-F5344CB8AC3E}">
        <p14:creationId xmlns:p14="http://schemas.microsoft.com/office/powerpoint/2010/main" val="7586660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676400"/>
            <a:ext cx="8153399" cy="1828800"/>
          </a:xfrm>
          <a:ln>
            <a:noFill/>
          </a:ln>
        </p:spPr>
        <p:txBody>
          <a:bodyPr>
            <a:normAutofit/>
          </a:bodyPr>
          <a:lstStyle/>
          <a:p>
            <a:pPr algn="r"/>
            <a:r>
              <a:rPr lang="en-US" sz="3600" b="1" i="1" dirty="0">
                <a:latin typeface="Tahoma" pitchFamily="34" charset="0"/>
                <a:ea typeface="Tahoma" pitchFamily="34" charset="0"/>
                <a:cs typeface="Tahoma" pitchFamily="34" charset="0"/>
              </a:rPr>
              <a:t>Data Visualization</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5400" y="3410856"/>
            <a:ext cx="7848600" cy="206542"/>
          </a:xfrm>
          <a:prstGeom prst="rect">
            <a:avLst/>
          </a:prstGeom>
        </p:spPr>
      </p:pic>
      <p:sp>
        <p:nvSpPr>
          <p:cNvPr id="5" name="Slide Number Placeholder 4"/>
          <p:cNvSpPr>
            <a:spLocks noGrp="1"/>
          </p:cNvSpPr>
          <p:nvPr>
            <p:ph type="sldNum" sz="quarter" idx="12"/>
          </p:nvPr>
        </p:nvSpPr>
        <p:spPr/>
        <p:txBody>
          <a:bodyPr/>
          <a:lstStyle/>
          <a:p>
            <a:fld id="{4556B232-9F89-4083-B3BB-DDC8E5903F80}" type="slidenum">
              <a:rPr lang="en-US" smtClean="0"/>
              <a:t>2</a:t>
            </a:fld>
            <a:endParaRPr lang="en-US" dirty="0"/>
          </a:p>
        </p:txBody>
      </p:sp>
    </p:spTree>
    <p:extLst>
      <p:ext uri="{BB962C8B-B14F-4D97-AF65-F5344CB8AC3E}">
        <p14:creationId xmlns:p14="http://schemas.microsoft.com/office/powerpoint/2010/main" val="25688722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Figure 3.8 - Excel Worksheet Containing Restaurant Data</a:t>
            </a:r>
          </a:p>
        </p:txBody>
      </p:sp>
      <p:sp>
        <p:nvSpPr>
          <p:cNvPr id="5" name="Slide Number Placeholder 4"/>
          <p:cNvSpPr>
            <a:spLocks noGrp="1"/>
          </p:cNvSpPr>
          <p:nvPr>
            <p:ph type="sldNum" sz="quarter" idx="12"/>
          </p:nvPr>
        </p:nvSpPr>
        <p:spPr/>
        <p:txBody>
          <a:bodyPr/>
          <a:lstStyle/>
          <a:p>
            <a:fld id="{4556B232-9F89-4083-B3BB-DDC8E5903F80}" type="slidenum">
              <a:rPr lang="en-US" smtClean="0"/>
              <a:t>20</a:t>
            </a:fld>
            <a:endParaRPr lang="en-US" dirty="0"/>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30756" y="1915775"/>
            <a:ext cx="5234161" cy="4807417"/>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val="17233744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400" dirty="0"/>
              <a:t>Figure 3.9 - Initial PivotTable Field List and PivotTable Field Report for the Restaurant Data</a:t>
            </a:r>
          </a:p>
        </p:txBody>
      </p:sp>
      <p:sp>
        <p:nvSpPr>
          <p:cNvPr id="5" name="Slide Number Placeholder 4"/>
          <p:cNvSpPr>
            <a:spLocks noGrp="1"/>
          </p:cNvSpPr>
          <p:nvPr>
            <p:ph type="sldNum" sz="quarter" idx="12"/>
          </p:nvPr>
        </p:nvSpPr>
        <p:spPr/>
        <p:txBody>
          <a:bodyPr/>
          <a:lstStyle/>
          <a:p>
            <a:fld id="{4556B232-9F89-4083-B3BB-DDC8E5903F80}" type="slidenum">
              <a:rPr lang="en-US" smtClean="0"/>
              <a:t>21</a:t>
            </a:fld>
            <a:endParaRPr lang="en-US" dirty="0"/>
          </a:p>
        </p:txBody>
      </p:sp>
      <p:pic>
        <p:nvPicPr>
          <p:cNvPr id="276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4863" y="2057400"/>
            <a:ext cx="7534275" cy="438150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val="6778539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300" dirty="0"/>
              <a:t>Figure 3.10 - Completed PivotTable Field List and A Portion of the PivotTable Report for the Restaurant Data (Columns H:AK are Hidden)</a:t>
            </a:r>
          </a:p>
        </p:txBody>
      </p:sp>
      <p:sp>
        <p:nvSpPr>
          <p:cNvPr id="5" name="Slide Number Placeholder 4"/>
          <p:cNvSpPr>
            <a:spLocks noGrp="1"/>
          </p:cNvSpPr>
          <p:nvPr>
            <p:ph type="sldNum" sz="quarter" idx="12"/>
          </p:nvPr>
        </p:nvSpPr>
        <p:spPr/>
        <p:txBody>
          <a:bodyPr/>
          <a:lstStyle/>
          <a:p>
            <a:fld id="{4556B232-9F89-4083-B3BB-DDC8E5903F80}" type="slidenum">
              <a:rPr lang="en-US" smtClean="0"/>
              <a:t>22</a:t>
            </a:fld>
            <a:endParaRPr lang="en-US" dirty="0"/>
          </a:p>
        </p:txBody>
      </p:sp>
      <p:pic>
        <p:nvPicPr>
          <p:cNvPr id="286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7827" y="1981200"/>
            <a:ext cx="7648345" cy="4665242"/>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val="7313086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a:t>Figure 3.11 - Final PivotTable Report for the Restaurant Data</a:t>
            </a:r>
          </a:p>
        </p:txBody>
      </p:sp>
      <p:sp>
        <p:nvSpPr>
          <p:cNvPr id="5" name="Slide Number Placeholder 4"/>
          <p:cNvSpPr>
            <a:spLocks noGrp="1"/>
          </p:cNvSpPr>
          <p:nvPr>
            <p:ph type="sldNum" sz="quarter" idx="12"/>
          </p:nvPr>
        </p:nvSpPr>
        <p:spPr/>
        <p:txBody>
          <a:bodyPr/>
          <a:lstStyle/>
          <a:p>
            <a:fld id="{4556B232-9F89-4083-B3BB-DDC8E5903F80}" type="slidenum">
              <a:rPr lang="en-US" smtClean="0"/>
              <a:t>23</a:t>
            </a:fld>
            <a:endParaRPr lang="en-US" dirty="0"/>
          </a:p>
        </p:txBody>
      </p:sp>
      <p:pic>
        <p:nvPicPr>
          <p:cNvPr id="286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4491" y="2012695"/>
            <a:ext cx="7481669" cy="4537584"/>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val="34034745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a:t>Figure 3.12 - Percent Frequency Distribution as a PivotTable for the Restaurant Data</a:t>
            </a:r>
          </a:p>
        </p:txBody>
      </p:sp>
      <p:sp>
        <p:nvSpPr>
          <p:cNvPr id="5" name="Slide Number Placeholder 4"/>
          <p:cNvSpPr>
            <a:spLocks noGrp="1"/>
          </p:cNvSpPr>
          <p:nvPr>
            <p:ph type="sldNum" sz="quarter" idx="12"/>
          </p:nvPr>
        </p:nvSpPr>
        <p:spPr/>
        <p:txBody>
          <a:bodyPr/>
          <a:lstStyle/>
          <a:p>
            <a:fld id="{4556B232-9F89-4083-B3BB-DDC8E5903F80}" type="slidenum">
              <a:rPr lang="en-US" smtClean="0"/>
              <a:t>24</a:t>
            </a:fld>
            <a:endParaRPr lang="en-US" dirty="0"/>
          </a:p>
        </p:txBody>
      </p:sp>
      <p:pic>
        <p:nvPicPr>
          <p:cNvPr id="296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6917" y="2133600"/>
            <a:ext cx="7795566" cy="4145502"/>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val="24919938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a:t>Figure 3.13 - PivotTable Report for the Restaurant Data with Average Wait Times Added</a:t>
            </a:r>
          </a:p>
        </p:txBody>
      </p:sp>
      <p:sp>
        <p:nvSpPr>
          <p:cNvPr id="5" name="Slide Number Placeholder 4"/>
          <p:cNvSpPr>
            <a:spLocks noGrp="1"/>
          </p:cNvSpPr>
          <p:nvPr>
            <p:ph type="sldNum" sz="quarter" idx="12"/>
          </p:nvPr>
        </p:nvSpPr>
        <p:spPr/>
        <p:txBody>
          <a:bodyPr/>
          <a:lstStyle/>
          <a:p>
            <a:fld id="{4556B232-9F89-4083-B3BB-DDC8E5903F80}" type="slidenum">
              <a:rPr lang="en-US" smtClean="0"/>
              <a:t>25</a:t>
            </a:fld>
            <a:endParaRPr lang="en-US" dirty="0"/>
          </a:p>
        </p:txBody>
      </p:sp>
      <p:pic>
        <p:nvPicPr>
          <p:cNvPr id="296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8689" y="2123497"/>
            <a:ext cx="7863311" cy="3972503"/>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val="20771514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2667000"/>
            <a:ext cx="8153399" cy="838200"/>
          </a:xfrm>
          <a:ln>
            <a:noFill/>
          </a:ln>
        </p:spPr>
        <p:txBody>
          <a:bodyPr>
            <a:normAutofit/>
          </a:bodyPr>
          <a:lstStyle/>
          <a:p>
            <a:pPr algn="r"/>
            <a:r>
              <a:rPr lang="en-US" sz="3600" b="1" i="1" dirty="0">
                <a:latin typeface="Tahoma" pitchFamily="34" charset="0"/>
                <a:ea typeface="Tahoma" pitchFamily="34" charset="0"/>
                <a:cs typeface="Tahoma" pitchFamily="34" charset="0"/>
              </a:rPr>
              <a:t>Charts</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5400" y="3410856"/>
            <a:ext cx="7848600" cy="206542"/>
          </a:xfrm>
          <a:prstGeom prst="rect">
            <a:avLst/>
          </a:prstGeom>
        </p:spPr>
      </p:pic>
      <p:sp>
        <p:nvSpPr>
          <p:cNvPr id="5" name="Slide Number Placeholder 4"/>
          <p:cNvSpPr>
            <a:spLocks noGrp="1"/>
          </p:cNvSpPr>
          <p:nvPr>
            <p:ph type="sldNum" sz="quarter" idx="12"/>
          </p:nvPr>
        </p:nvSpPr>
        <p:spPr/>
        <p:txBody>
          <a:bodyPr/>
          <a:lstStyle/>
          <a:p>
            <a:fld id="{4556B232-9F89-4083-B3BB-DDC8E5903F80}" type="slidenum">
              <a:rPr lang="en-US" smtClean="0"/>
              <a:t>26</a:t>
            </a:fld>
            <a:endParaRPr lang="en-US" dirty="0"/>
          </a:p>
        </p:txBody>
      </p:sp>
    </p:spTree>
    <p:extLst>
      <p:ext uri="{BB962C8B-B14F-4D97-AF65-F5344CB8AC3E}">
        <p14:creationId xmlns:p14="http://schemas.microsoft.com/office/powerpoint/2010/main" val="10390558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Charts</a:t>
            </a:r>
          </a:p>
        </p:txBody>
      </p:sp>
      <p:sp>
        <p:nvSpPr>
          <p:cNvPr id="3" name="Content Placeholder 2"/>
          <p:cNvSpPr>
            <a:spLocks noGrp="1"/>
          </p:cNvSpPr>
          <p:nvPr>
            <p:ph idx="1"/>
          </p:nvPr>
        </p:nvSpPr>
        <p:spPr/>
        <p:txBody>
          <a:bodyPr/>
          <a:lstStyle/>
          <a:p>
            <a:pPr marL="342900" indent="-342900">
              <a:lnSpc>
                <a:spcPct val="120000"/>
              </a:lnSpc>
              <a:buFont typeface="Arial" panose="020B0604020202020204" pitchFamily="34" charset="0"/>
              <a:buChar char="•"/>
            </a:pPr>
            <a:r>
              <a:rPr lang="en-US" sz="2800" b="1" dirty="0"/>
              <a:t>Charts </a:t>
            </a:r>
            <a:r>
              <a:rPr lang="en-US" sz="2800" dirty="0"/>
              <a:t>(or graphs):</a:t>
            </a:r>
            <a:r>
              <a:rPr lang="en-US" sz="2800" b="1" dirty="0"/>
              <a:t> </a:t>
            </a:r>
            <a:r>
              <a:rPr lang="en-US" sz="2800" dirty="0"/>
              <a:t>Visual methods of displaying data.</a:t>
            </a:r>
          </a:p>
          <a:p>
            <a:pPr marL="342900" indent="-342900">
              <a:lnSpc>
                <a:spcPct val="120000"/>
              </a:lnSpc>
              <a:buFont typeface="Arial" panose="020B0604020202020204" pitchFamily="34" charset="0"/>
              <a:buChar char="•"/>
            </a:pPr>
            <a:r>
              <a:rPr lang="en-US" sz="2800" b="1" dirty="0"/>
              <a:t>Scatter chart: </a:t>
            </a:r>
            <a:r>
              <a:rPr lang="en-US" sz="2800" dirty="0"/>
              <a:t>Graphical presentation of the relationship between two quantitative variables.</a:t>
            </a:r>
          </a:p>
          <a:p>
            <a:pPr marL="937260" lvl="1" indent="-342900">
              <a:lnSpc>
                <a:spcPct val="120000"/>
              </a:lnSpc>
            </a:pPr>
            <a:r>
              <a:rPr lang="en-US" sz="2800" dirty="0"/>
              <a:t>Trendline – A line that provides an approximation of the relationship between the variables.</a:t>
            </a:r>
          </a:p>
          <a:p>
            <a:pPr marL="342900" indent="-342900">
              <a:lnSpc>
                <a:spcPct val="120000"/>
              </a:lnSpc>
              <a:buFont typeface="Arial" panose="020B0604020202020204" pitchFamily="34" charset="0"/>
              <a:buChar char="•"/>
            </a:pPr>
            <a:r>
              <a:rPr lang="en-US" sz="2800" b="1" dirty="0"/>
              <a:t>Line chart</a:t>
            </a:r>
            <a:r>
              <a:rPr lang="en-US" sz="2800" dirty="0"/>
              <a:t>: A line connects the points in the chart.</a:t>
            </a:r>
          </a:p>
          <a:p>
            <a:pPr marL="937260" lvl="1" indent="-342900">
              <a:lnSpc>
                <a:spcPct val="120000"/>
              </a:lnSpc>
            </a:pPr>
            <a:r>
              <a:rPr lang="en-US" sz="2400" dirty="0"/>
              <a:t>Useful for time series data collected over a period of time. (minutes, hours, days, years, etc.)</a:t>
            </a:r>
          </a:p>
          <a:p>
            <a:pPr>
              <a:lnSpc>
                <a:spcPct val="100000"/>
              </a:lnSpc>
            </a:pPr>
            <a:endParaRPr lang="en-US" dirty="0"/>
          </a:p>
        </p:txBody>
      </p:sp>
      <p:sp>
        <p:nvSpPr>
          <p:cNvPr id="5" name="Slide Number Placeholder 4"/>
          <p:cNvSpPr>
            <a:spLocks noGrp="1"/>
          </p:cNvSpPr>
          <p:nvPr>
            <p:ph type="sldNum" sz="quarter" idx="12"/>
          </p:nvPr>
        </p:nvSpPr>
        <p:spPr/>
        <p:txBody>
          <a:bodyPr/>
          <a:lstStyle/>
          <a:p>
            <a:fld id="{4556B232-9F89-4083-B3BB-DDC8E5903F80}" type="slidenum">
              <a:rPr lang="en-US" smtClean="0"/>
              <a:t>27</a:t>
            </a:fld>
            <a:endParaRPr lang="en-US" dirty="0"/>
          </a:p>
        </p:txBody>
      </p:sp>
    </p:spTree>
    <p:extLst>
      <p:ext uri="{BB962C8B-B14F-4D97-AF65-F5344CB8AC3E}">
        <p14:creationId xmlns:p14="http://schemas.microsoft.com/office/powerpoint/2010/main" val="24933658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Table 3.8 - Sample Data for the </a:t>
            </a:r>
            <a:br>
              <a:rPr lang="en-US" dirty="0"/>
            </a:br>
            <a:r>
              <a:rPr lang="en-US" dirty="0"/>
              <a:t>San Francisco Electronics Store</a:t>
            </a:r>
          </a:p>
        </p:txBody>
      </p:sp>
      <p:sp>
        <p:nvSpPr>
          <p:cNvPr id="5" name="Slide Number Placeholder 4"/>
          <p:cNvSpPr>
            <a:spLocks noGrp="1"/>
          </p:cNvSpPr>
          <p:nvPr>
            <p:ph type="sldNum" sz="quarter" idx="12"/>
          </p:nvPr>
        </p:nvSpPr>
        <p:spPr/>
        <p:txBody>
          <a:bodyPr/>
          <a:lstStyle/>
          <a:p>
            <a:fld id="{4556B232-9F89-4083-B3BB-DDC8E5903F80}" type="slidenum">
              <a:rPr lang="en-US" smtClean="0"/>
              <a:t>28</a:t>
            </a:fld>
            <a:endParaRPr lang="en-US" dirty="0"/>
          </a:p>
        </p:txBody>
      </p:sp>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2171" y="2286000"/>
            <a:ext cx="7988285" cy="3503461"/>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val="214458160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Figure 3.14 - Scatter Chart for the San Francisco Electronics Store</a:t>
            </a:r>
          </a:p>
        </p:txBody>
      </p:sp>
      <p:sp>
        <p:nvSpPr>
          <p:cNvPr id="5" name="Slide Number Placeholder 4"/>
          <p:cNvSpPr>
            <a:spLocks noGrp="1"/>
          </p:cNvSpPr>
          <p:nvPr>
            <p:ph type="sldNum" sz="quarter" idx="12"/>
          </p:nvPr>
        </p:nvSpPr>
        <p:spPr/>
        <p:txBody>
          <a:bodyPr/>
          <a:lstStyle/>
          <a:p>
            <a:fld id="{4556B232-9F89-4083-B3BB-DDC8E5903F80}" type="slidenum">
              <a:rPr lang="en-US" smtClean="0"/>
              <a:t>29</a:t>
            </a:fld>
            <a:endParaRPr lang="en-US" dirty="0"/>
          </a:p>
        </p:txBody>
      </p:sp>
      <p:pic>
        <p:nvPicPr>
          <p:cNvPr id="410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0513" y="1828800"/>
            <a:ext cx="8562975" cy="440055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val="18152995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546652"/>
            <a:ext cx="8690112" cy="1066800"/>
          </a:xfrm>
          <a:ln>
            <a:solidFill>
              <a:srgbClr val="008200"/>
            </a:solidFill>
          </a:ln>
        </p:spPr>
        <p:txBody>
          <a:bodyPr/>
          <a:lstStyle/>
          <a:p>
            <a:r>
              <a:rPr lang="en-US" dirty="0"/>
              <a:t>Introduction</a:t>
            </a:r>
          </a:p>
        </p:txBody>
      </p:sp>
      <p:sp>
        <p:nvSpPr>
          <p:cNvPr id="3" name="Content Placeholder 2"/>
          <p:cNvSpPr>
            <a:spLocks noGrp="1"/>
          </p:cNvSpPr>
          <p:nvPr>
            <p:ph idx="4294967295"/>
          </p:nvPr>
        </p:nvSpPr>
        <p:spPr>
          <a:xfrm>
            <a:off x="228600" y="1865244"/>
            <a:ext cx="8690112" cy="4687956"/>
          </a:xfrm>
          <a:prstGeom prst="rect">
            <a:avLst/>
          </a:prstGeom>
          <a:ln>
            <a:solidFill>
              <a:srgbClr val="008200"/>
            </a:solidFill>
          </a:ln>
        </p:spPr>
        <p:txBody>
          <a:bodyPr/>
          <a:lstStyle/>
          <a:p>
            <a:pPr marL="342900" indent="-342900">
              <a:lnSpc>
                <a:spcPct val="110000"/>
              </a:lnSpc>
              <a:spcBef>
                <a:spcPts val="0"/>
              </a:spcBef>
              <a:buFont typeface="Arial" panose="020B0604020202020204" pitchFamily="34" charset="0"/>
              <a:buChar char="•"/>
            </a:pPr>
            <a:r>
              <a:rPr lang="en-US" sz="2800" b="1" dirty="0"/>
              <a:t>Data visualization involves: </a:t>
            </a:r>
          </a:p>
          <a:p>
            <a:pPr marL="937260" lvl="1" indent="-342900">
              <a:lnSpc>
                <a:spcPct val="110000"/>
              </a:lnSpc>
              <a:spcBef>
                <a:spcPts val="0"/>
              </a:spcBef>
            </a:pPr>
            <a:r>
              <a:rPr lang="en-US" sz="2400" dirty="0"/>
              <a:t>Creating a “visual” of data (table, chart, map, infographics, etc.) to help interpret, analyze, and learn from the data.</a:t>
            </a:r>
          </a:p>
          <a:p>
            <a:pPr marL="342900" indent="-342900">
              <a:lnSpc>
                <a:spcPct val="110000"/>
              </a:lnSpc>
              <a:spcBef>
                <a:spcPts val="0"/>
              </a:spcBef>
              <a:buFont typeface="Arial" panose="020B0604020202020204" pitchFamily="34" charset="0"/>
              <a:buChar char="•"/>
            </a:pPr>
            <a:r>
              <a:rPr lang="en-US" sz="2800" b="1" dirty="0"/>
              <a:t>Uses of data visualization:</a:t>
            </a:r>
          </a:p>
          <a:p>
            <a:pPr marL="937260" lvl="1" indent="-342900">
              <a:lnSpc>
                <a:spcPct val="110000"/>
              </a:lnSpc>
              <a:spcBef>
                <a:spcPts val="0"/>
              </a:spcBef>
            </a:pPr>
            <a:r>
              <a:rPr lang="en-US" sz="2400" dirty="0"/>
              <a:t>Identifies relationships, trends, etc. that are not otherwise observable.</a:t>
            </a:r>
            <a:endParaRPr lang="en-US" sz="2000" dirty="0"/>
          </a:p>
          <a:p>
            <a:pPr marL="937260" lvl="1" indent="-342900">
              <a:lnSpc>
                <a:spcPct val="110000"/>
              </a:lnSpc>
              <a:spcBef>
                <a:spcPts val="0"/>
              </a:spcBef>
            </a:pPr>
            <a:r>
              <a:rPr lang="en-US" sz="2400" dirty="0"/>
              <a:t>Helpful for identifying data errors, outliers, etc.</a:t>
            </a:r>
          </a:p>
          <a:p>
            <a:pPr marL="937260" lvl="1" indent="-342900">
              <a:lnSpc>
                <a:spcPct val="110000"/>
              </a:lnSpc>
              <a:spcBef>
                <a:spcPts val="0"/>
              </a:spcBef>
            </a:pPr>
            <a:r>
              <a:rPr lang="en-US" sz="2400" dirty="0"/>
              <a:t>Reduces the size of your data set by highlighting important relationships and trends in the data.</a:t>
            </a:r>
          </a:p>
        </p:txBody>
      </p:sp>
      <p:sp>
        <p:nvSpPr>
          <p:cNvPr id="5" name="Slide Number Placeholder 4"/>
          <p:cNvSpPr>
            <a:spLocks noGrp="1"/>
          </p:cNvSpPr>
          <p:nvPr>
            <p:ph type="sldNum" sz="quarter" idx="12"/>
          </p:nvPr>
        </p:nvSpPr>
        <p:spPr/>
        <p:txBody>
          <a:bodyPr/>
          <a:lstStyle/>
          <a:p>
            <a:fld id="{4556B232-9F89-4083-B3BB-DDC8E5903F80}" type="slidenum">
              <a:rPr lang="en-US" smtClean="0"/>
              <a:t>3</a:t>
            </a:fld>
            <a:endParaRPr lang="en-US" dirty="0"/>
          </a:p>
        </p:txBody>
      </p:sp>
    </p:spTree>
    <p:extLst>
      <p:ext uri="{BB962C8B-B14F-4D97-AF65-F5344CB8AC3E}">
        <p14:creationId xmlns:p14="http://schemas.microsoft.com/office/powerpoint/2010/main" val="31509840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Table 3.9 - Monthly Sales Data of Air Compressors at Kirkland Industries</a:t>
            </a:r>
          </a:p>
        </p:txBody>
      </p:sp>
      <p:sp>
        <p:nvSpPr>
          <p:cNvPr id="5" name="Slide Number Placeholder 4"/>
          <p:cNvSpPr>
            <a:spLocks noGrp="1"/>
          </p:cNvSpPr>
          <p:nvPr>
            <p:ph type="sldNum" sz="quarter" idx="12"/>
          </p:nvPr>
        </p:nvSpPr>
        <p:spPr/>
        <p:txBody>
          <a:bodyPr/>
          <a:lstStyle/>
          <a:p>
            <a:fld id="{4556B232-9F89-4083-B3BB-DDC8E5903F80}" type="slidenum">
              <a:rPr lang="en-US" smtClean="0"/>
              <a:t>30</a:t>
            </a:fld>
            <a:endParaRPr lang="en-US" dirty="0"/>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2209800"/>
            <a:ext cx="7772400" cy="3629025"/>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val="27974158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Figure 3.15 - Scatter Chart and Line Chart for Monthly Sales Data at Kirkland Industries</a:t>
            </a:r>
          </a:p>
        </p:txBody>
      </p:sp>
      <p:sp>
        <p:nvSpPr>
          <p:cNvPr id="5" name="Slide Number Placeholder 4"/>
          <p:cNvSpPr>
            <a:spLocks noGrp="1"/>
          </p:cNvSpPr>
          <p:nvPr>
            <p:ph type="sldNum" sz="quarter" idx="12"/>
          </p:nvPr>
        </p:nvSpPr>
        <p:spPr/>
        <p:txBody>
          <a:bodyPr/>
          <a:lstStyle/>
          <a:p>
            <a:fld id="{4556B232-9F89-4083-B3BB-DDC8E5903F80}" type="slidenum">
              <a:rPr lang="en-US" smtClean="0"/>
              <a:t>31</a:t>
            </a:fld>
            <a:endParaRPr lang="en-US" dirty="0"/>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0513" y="2438400"/>
            <a:ext cx="8562975" cy="365760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val="406938528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Table 3.10 - Regional Sales Data by Month for Air Compressors at Kirkland Industries</a:t>
            </a:r>
          </a:p>
        </p:txBody>
      </p:sp>
      <p:sp>
        <p:nvSpPr>
          <p:cNvPr id="5" name="Slide Number Placeholder 4"/>
          <p:cNvSpPr>
            <a:spLocks noGrp="1"/>
          </p:cNvSpPr>
          <p:nvPr>
            <p:ph type="sldNum" sz="quarter" idx="12"/>
          </p:nvPr>
        </p:nvSpPr>
        <p:spPr/>
        <p:txBody>
          <a:bodyPr/>
          <a:lstStyle/>
          <a:p>
            <a:fld id="{4556B232-9F89-4083-B3BB-DDC8E5903F80}" type="slidenum">
              <a:rPr lang="en-US" smtClean="0"/>
              <a:t>32</a:t>
            </a:fld>
            <a:endParaRPr lang="en-US" dirty="0"/>
          </a:p>
        </p:txBody>
      </p:sp>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1981200"/>
            <a:ext cx="7772400" cy="4010025"/>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val="36704010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a:t>Figure 3.16 - Line Chart of Regional Sales Data at Kirkland</a:t>
            </a:r>
            <a:br>
              <a:rPr lang="en-US" sz="2800" dirty="0"/>
            </a:br>
            <a:r>
              <a:rPr lang="en-US" sz="2800" dirty="0"/>
              <a:t>Industries</a:t>
            </a:r>
          </a:p>
        </p:txBody>
      </p:sp>
      <p:sp>
        <p:nvSpPr>
          <p:cNvPr id="5" name="Slide Number Placeholder 4"/>
          <p:cNvSpPr>
            <a:spLocks noGrp="1"/>
          </p:cNvSpPr>
          <p:nvPr>
            <p:ph type="sldNum" sz="quarter" idx="12"/>
          </p:nvPr>
        </p:nvSpPr>
        <p:spPr/>
        <p:txBody>
          <a:bodyPr/>
          <a:lstStyle/>
          <a:p>
            <a:fld id="{4556B232-9F89-4083-B3BB-DDC8E5903F80}" type="slidenum">
              <a:rPr lang="en-US" smtClean="0"/>
              <a:t>33</a:t>
            </a:fld>
            <a:endParaRPr lang="en-US" dirty="0"/>
          </a:p>
        </p:txBody>
      </p:sp>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0563" y="2133600"/>
            <a:ext cx="7762875" cy="3952875"/>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val="131333346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Charts</a:t>
            </a:r>
          </a:p>
        </p:txBody>
      </p:sp>
      <p:sp>
        <p:nvSpPr>
          <p:cNvPr id="3" name="Content Placeholder 2"/>
          <p:cNvSpPr>
            <a:spLocks noGrp="1"/>
          </p:cNvSpPr>
          <p:nvPr>
            <p:ph idx="1"/>
          </p:nvPr>
        </p:nvSpPr>
        <p:spPr/>
        <p:txBody>
          <a:bodyPr/>
          <a:lstStyle/>
          <a:p>
            <a:pPr marL="342900" indent="-342900">
              <a:lnSpc>
                <a:spcPct val="120000"/>
              </a:lnSpc>
              <a:spcBef>
                <a:spcPts val="0"/>
              </a:spcBef>
              <a:buFont typeface="Arial" panose="020B0604020202020204" pitchFamily="34" charset="0"/>
              <a:buChar char="•"/>
            </a:pPr>
            <a:r>
              <a:rPr lang="en-US" sz="3200" b="1" dirty="0"/>
              <a:t>Sparkline </a:t>
            </a:r>
            <a:r>
              <a:rPr lang="en-US" sz="3200" dirty="0"/>
              <a:t>- Special type of line chart</a:t>
            </a:r>
          </a:p>
          <a:p>
            <a:pPr marL="937260" lvl="1" indent="-342900">
              <a:lnSpc>
                <a:spcPct val="120000"/>
              </a:lnSpc>
              <a:spcBef>
                <a:spcPts val="0"/>
              </a:spcBef>
            </a:pPr>
            <a:r>
              <a:rPr lang="en-US" sz="2800" dirty="0"/>
              <a:t>Minimalist type of line chart that can be placed directly into a cell in Excel.</a:t>
            </a:r>
          </a:p>
          <a:p>
            <a:pPr marL="937260" lvl="1" indent="-342900">
              <a:lnSpc>
                <a:spcPct val="120000"/>
              </a:lnSpc>
              <a:spcBef>
                <a:spcPts val="0"/>
              </a:spcBef>
            </a:pPr>
            <a:r>
              <a:rPr lang="en-US" sz="2800" dirty="0"/>
              <a:t>Contain no axes; they display only the line for the data.</a:t>
            </a:r>
          </a:p>
          <a:p>
            <a:pPr marL="937260" lvl="1" indent="-342900">
              <a:lnSpc>
                <a:spcPct val="120000"/>
              </a:lnSpc>
              <a:spcBef>
                <a:spcPts val="0"/>
              </a:spcBef>
            </a:pPr>
            <a:r>
              <a:rPr lang="en-US" sz="2800" dirty="0"/>
              <a:t>Take up very little space, and they can be effectively used to provide information on overall trends for time series data.</a:t>
            </a:r>
          </a:p>
          <a:p>
            <a:endParaRPr lang="en-US" dirty="0"/>
          </a:p>
          <a:p>
            <a:endParaRPr lang="en-US" dirty="0"/>
          </a:p>
          <a:p>
            <a:r>
              <a:rPr lang="en-US" dirty="0"/>
              <a:t>	</a:t>
            </a:r>
          </a:p>
          <a:p>
            <a:endParaRPr lang="en-US" dirty="0"/>
          </a:p>
          <a:p>
            <a:pPr>
              <a:lnSpc>
                <a:spcPct val="100000"/>
              </a:lnSpc>
            </a:pPr>
            <a:endParaRPr lang="en-US" dirty="0"/>
          </a:p>
          <a:p>
            <a:pPr>
              <a:lnSpc>
                <a:spcPct val="100000"/>
              </a:lnSpc>
            </a:pPr>
            <a:endParaRPr lang="en-US" dirty="0"/>
          </a:p>
          <a:p>
            <a:pPr>
              <a:lnSpc>
                <a:spcPct val="100000"/>
              </a:lnSpc>
            </a:pPr>
            <a:endParaRPr lang="en-US" dirty="0"/>
          </a:p>
        </p:txBody>
      </p:sp>
      <p:sp>
        <p:nvSpPr>
          <p:cNvPr id="5" name="Slide Number Placeholder 4"/>
          <p:cNvSpPr>
            <a:spLocks noGrp="1"/>
          </p:cNvSpPr>
          <p:nvPr>
            <p:ph type="sldNum" sz="quarter" idx="12"/>
          </p:nvPr>
        </p:nvSpPr>
        <p:spPr/>
        <p:txBody>
          <a:bodyPr/>
          <a:lstStyle/>
          <a:p>
            <a:fld id="{4556B232-9F89-4083-B3BB-DDC8E5903F80}" type="slidenum">
              <a:rPr lang="en-US" smtClean="0"/>
              <a:t>34</a:t>
            </a:fld>
            <a:endParaRPr lang="en-US" dirty="0"/>
          </a:p>
        </p:txBody>
      </p:sp>
    </p:spTree>
    <p:extLst>
      <p:ext uri="{BB962C8B-B14F-4D97-AF65-F5344CB8AC3E}">
        <p14:creationId xmlns:p14="http://schemas.microsoft.com/office/powerpoint/2010/main" val="384639343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Figure 3.17 - Sparklines for the Regional Sales Data at Kirkland Industries</a:t>
            </a:r>
          </a:p>
        </p:txBody>
      </p:sp>
      <p:sp>
        <p:nvSpPr>
          <p:cNvPr id="5" name="Slide Number Placeholder 4"/>
          <p:cNvSpPr>
            <a:spLocks noGrp="1"/>
          </p:cNvSpPr>
          <p:nvPr>
            <p:ph type="sldNum" sz="quarter" idx="12"/>
          </p:nvPr>
        </p:nvSpPr>
        <p:spPr/>
        <p:txBody>
          <a:bodyPr/>
          <a:lstStyle/>
          <a:p>
            <a:fld id="{4556B232-9F89-4083-B3BB-DDC8E5903F80}" type="slidenum">
              <a:rPr lang="en-US" smtClean="0"/>
              <a:t>35</a:t>
            </a:fld>
            <a:endParaRPr lang="en-US" dirty="0"/>
          </a:p>
        </p:txBody>
      </p:sp>
      <p:pic>
        <p:nvPicPr>
          <p:cNvPr id="819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9280" y="2249793"/>
            <a:ext cx="8675859" cy="3902893"/>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val="342795895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Charts</a:t>
            </a:r>
          </a:p>
        </p:txBody>
      </p:sp>
      <p:sp>
        <p:nvSpPr>
          <p:cNvPr id="3" name="Content Placeholder 2"/>
          <p:cNvSpPr>
            <a:spLocks noGrp="1"/>
          </p:cNvSpPr>
          <p:nvPr>
            <p:ph idx="1"/>
          </p:nvPr>
        </p:nvSpPr>
        <p:spPr/>
        <p:txBody>
          <a:bodyPr/>
          <a:lstStyle/>
          <a:p>
            <a:pPr marL="342900" indent="-342900">
              <a:lnSpc>
                <a:spcPct val="120000"/>
              </a:lnSpc>
              <a:spcBef>
                <a:spcPts val="0"/>
              </a:spcBef>
              <a:buFont typeface="Arial" panose="020B0604020202020204" pitchFamily="34" charset="0"/>
              <a:buChar char="•"/>
            </a:pPr>
            <a:r>
              <a:rPr lang="en-US" sz="3200" b="1" dirty="0"/>
              <a:t>Bar Charts</a:t>
            </a:r>
            <a:r>
              <a:rPr lang="en-US" sz="3200" dirty="0"/>
              <a:t>: Use horizontal bars to display the magnitude of the quantitative variable.</a:t>
            </a:r>
          </a:p>
          <a:p>
            <a:pPr marL="342900" indent="-342900">
              <a:lnSpc>
                <a:spcPct val="120000"/>
              </a:lnSpc>
              <a:buFont typeface="Arial" panose="020B0604020202020204" pitchFamily="34" charset="0"/>
              <a:buChar char="•"/>
            </a:pPr>
            <a:r>
              <a:rPr lang="en-US" sz="3200" b="1" dirty="0"/>
              <a:t>Column Charts</a:t>
            </a:r>
            <a:r>
              <a:rPr lang="en-US" sz="3200" dirty="0"/>
              <a:t>: Use vertical bars to display the magnitude of the quantitative variable.</a:t>
            </a:r>
          </a:p>
          <a:p>
            <a:pPr marL="937260" lvl="1" indent="-342900">
              <a:lnSpc>
                <a:spcPct val="120000"/>
              </a:lnSpc>
              <a:spcBef>
                <a:spcPts val="0"/>
              </a:spcBef>
            </a:pPr>
            <a:r>
              <a:rPr lang="en-US" sz="2800" dirty="0"/>
              <a:t>Bar and column charts are very helpful in making comparisons between categorical variables.</a:t>
            </a:r>
          </a:p>
          <a:p>
            <a:endParaRPr lang="en-US" sz="2800" dirty="0"/>
          </a:p>
          <a:p>
            <a:endParaRPr lang="en-US" sz="2800" dirty="0"/>
          </a:p>
          <a:p>
            <a:pPr>
              <a:lnSpc>
                <a:spcPct val="100000"/>
              </a:lnSpc>
            </a:pPr>
            <a:endParaRPr lang="en-US" dirty="0"/>
          </a:p>
          <a:p>
            <a:pPr>
              <a:lnSpc>
                <a:spcPct val="100000"/>
              </a:lnSpc>
            </a:pPr>
            <a:endParaRPr lang="en-US" dirty="0"/>
          </a:p>
          <a:p>
            <a:pPr>
              <a:lnSpc>
                <a:spcPct val="100000"/>
              </a:lnSpc>
            </a:pPr>
            <a:endParaRPr lang="en-US" dirty="0"/>
          </a:p>
        </p:txBody>
      </p:sp>
      <p:sp>
        <p:nvSpPr>
          <p:cNvPr id="5" name="Slide Number Placeholder 4"/>
          <p:cNvSpPr>
            <a:spLocks noGrp="1"/>
          </p:cNvSpPr>
          <p:nvPr>
            <p:ph type="sldNum" sz="quarter" idx="12"/>
          </p:nvPr>
        </p:nvSpPr>
        <p:spPr/>
        <p:txBody>
          <a:bodyPr/>
          <a:lstStyle/>
          <a:p>
            <a:fld id="{4556B232-9F89-4083-B3BB-DDC8E5903F80}" type="slidenum">
              <a:rPr lang="en-US" smtClean="0"/>
              <a:t>36</a:t>
            </a:fld>
            <a:endParaRPr lang="en-US" dirty="0"/>
          </a:p>
        </p:txBody>
      </p:sp>
    </p:spTree>
    <p:extLst>
      <p:ext uri="{BB962C8B-B14F-4D97-AF65-F5344CB8AC3E}">
        <p14:creationId xmlns:p14="http://schemas.microsoft.com/office/powerpoint/2010/main" val="171136923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Figure 3.18 - Bar Charts for Accounts Managed Data</a:t>
            </a:r>
          </a:p>
        </p:txBody>
      </p:sp>
      <p:sp>
        <p:nvSpPr>
          <p:cNvPr id="5" name="Slide Number Placeholder 4"/>
          <p:cNvSpPr>
            <a:spLocks noGrp="1"/>
          </p:cNvSpPr>
          <p:nvPr>
            <p:ph type="sldNum" sz="quarter" idx="12"/>
          </p:nvPr>
        </p:nvSpPr>
        <p:spPr/>
        <p:txBody>
          <a:bodyPr/>
          <a:lstStyle/>
          <a:p>
            <a:fld id="{4556B232-9F89-4083-B3BB-DDC8E5903F80}" type="slidenum">
              <a:rPr lang="en-US" smtClean="0"/>
              <a:t>37</a:t>
            </a:fld>
            <a:endParaRPr lang="en-US" dirty="0"/>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6530" y="1739900"/>
            <a:ext cx="6694740" cy="4184213"/>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3" name="Rectangle 2"/>
          <p:cNvSpPr/>
          <p:nvPr/>
        </p:nvSpPr>
        <p:spPr>
          <a:xfrm>
            <a:off x="304800" y="5988903"/>
            <a:ext cx="8153400" cy="769441"/>
          </a:xfrm>
          <a:prstGeom prst="rect">
            <a:avLst/>
          </a:prstGeom>
        </p:spPr>
        <p:txBody>
          <a:bodyPr wrap="square">
            <a:spAutoFit/>
          </a:bodyPr>
          <a:lstStyle/>
          <a:p>
            <a:pPr marL="342900" indent="-342900">
              <a:buFont typeface="Arial" panose="020B0604020202020204" pitchFamily="34" charset="0"/>
              <a:buChar char="•"/>
            </a:pPr>
            <a:r>
              <a:rPr lang="en-US" sz="2200" dirty="0">
                <a:solidFill>
                  <a:srgbClr val="477D59"/>
                </a:solidFill>
                <a:latin typeface="Calibri" panose="020F0502020204030204" pitchFamily="34" charset="0"/>
              </a:rPr>
              <a:t> </a:t>
            </a:r>
            <a:r>
              <a:rPr lang="en-US" sz="2200" dirty="0">
                <a:latin typeface="Calibri" panose="020F0502020204030204" pitchFamily="34" charset="0"/>
              </a:rPr>
              <a:t>Gentry manages the greatest number of accounts and Williams  </a:t>
            </a:r>
          </a:p>
          <a:p>
            <a:r>
              <a:rPr lang="en-US" sz="2200" dirty="0">
                <a:latin typeface="Calibri" panose="020F0502020204030204" pitchFamily="34" charset="0"/>
              </a:rPr>
              <a:t>       the fewest.</a:t>
            </a:r>
          </a:p>
        </p:txBody>
      </p:sp>
    </p:spTree>
    <p:extLst>
      <p:ext uri="{BB962C8B-B14F-4D97-AF65-F5344CB8AC3E}">
        <p14:creationId xmlns:p14="http://schemas.microsoft.com/office/powerpoint/2010/main" val="222788489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Figure 3.19 - Sorted Bar Chart for Accounts Managed Data</a:t>
            </a:r>
          </a:p>
        </p:txBody>
      </p:sp>
      <p:sp>
        <p:nvSpPr>
          <p:cNvPr id="5" name="Slide Number Placeholder 4"/>
          <p:cNvSpPr>
            <a:spLocks noGrp="1"/>
          </p:cNvSpPr>
          <p:nvPr>
            <p:ph type="sldNum" sz="quarter" idx="12"/>
          </p:nvPr>
        </p:nvSpPr>
        <p:spPr/>
        <p:txBody>
          <a:bodyPr/>
          <a:lstStyle/>
          <a:p>
            <a:fld id="{4556B232-9F89-4083-B3BB-DDC8E5903F80}" type="slidenum">
              <a:rPr lang="en-US" smtClean="0"/>
              <a:t>38</a:t>
            </a:fld>
            <a:endParaRPr lang="en-US" dirty="0"/>
          </a:p>
        </p:txBody>
      </p:sp>
      <p:pic>
        <p:nvPicPr>
          <p:cNvPr id="102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6468" y="2009183"/>
            <a:ext cx="8136465" cy="4354109"/>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val="238022910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Figure 3.20 - Bar Chart with Data Labels for Accounts Managed Data</a:t>
            </a:r>
          </a:p>
        </p:txBody>
      </p:sp>
      <p:sp>
        <p:nvSpPr>
          <p:cNvPr id="5" name="Slide Number Placeholder 4"/>
          <p:cNvSpPr>
            <a:spLocks noGrp="1"/>
          </p:cNvSpPr>
          <p:nvPr>
            <p:ph type="sldNum" sz="quarter" idx="12"/>
          </p:nvPr>
        </p:nvSpPr>
        <p:spPr/>
        <p:txBody>
          <a:bodyPr/>
          <a:lstStyle/>
          <a:p>
            <a:fld id="{4556B232-9F89-4083-B3BB-DDC8E5903F80}" type="slidenum">
              <a:rPr lang="en-US" smtClean="0"/>
              <a:t>39</a:t>
            </a:fld>
            <a:endParaRPr lang="en-US" dirty="0"/>
          </a:p>
        </p:txBody>
      </p:sp>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9625" y="1905000"/>
            <a:ext cx="7524750" cy="4562475"/>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val="16777733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556B232-9F89-4083-B3BB-DDC8E5903F80}" type="slidenum">
              <a:rPr lang="en-US" smtClean="0"/>
              <a:pPr/>
              <a:t>4</a:t>
            </a:fld>
            <a:endParaRPr lang="en-US" dirty="0"/>
          </a:p>
        </p:txBody>
      </p:sp>
      <p:sp>
        <p:nvSpPr>
          <p:cNvPr id="3" name="Title 2"/>
          <p:cNvSpPr>
            <a:spLocks noGrp="1"/>
          </p:cNvSpPr>
          <p:nvPr>
            <p:ph type="title"/>
          </p:nvPr>
        </p:nvSpPr>
        <p:spPr/>
        <p:txBody>
          <a:bodyPr/>
          <a:lstStyle/>
          <a:p>
            <a:endParaRPr lang="en-US"/>
          </a:p>
        </p:txBody>
      </p:sp>
      <p:sp>
        <p:nvSpPr>
          <p:cNvPr id="4" name="Content Placeholder 3"/>
          <p:cNvSpPr>
            <a:spLocks noGrp="1"/>
          </p:cNvSpPr>
          <p:nvPr>
            <p:ph idx="1"/>
          </p:nvPr>
        </p:nvSpPr>
        <p:spPr/>
        <p:txBody>
          <a:bodyPr/>
          <a:lstStyle/>
          <a:p>
            <a:endParaRPr lang="en-US"/>
          </a:p>
        </p:txBody>
      </p:sp>
      <p:pic>
        <p:nvPicPr>
          <p:cNvPr id="5" name="Picture 4"/>
          <p:cNvPicPr>
            <a:picLocks noChangeAspect="1"/>
          </p:cNvPicPr>
          <p:nvPr/>
        </p:nvPicPr>
        <p:blipFill>
          <a:blip r:embed="rId2"/>
          <a:stretch>
            <a:fillRect/>
          </a:stretch>
        </p:blipFill>
        <p:spPr>
          <a:xfrm>
            <a:off x="76200" y="152400"/>
            <a:ext cx="9079606" cy="6400800"/>
          </a:xfrm>
          <a:prstGeom prst="rect">
            <a:avLst/>
          </a:prstGeom>
        </p:spPr>
      </p:pic>
    </p:spTree>
    <p:extLst>
      <p:ext uri="{BB962C8B-B14F-4D97-AF65-F5344CB8AC3E}">
        <p14:creationId xmlns:p14="http://schemas.microsoft.com/office/powerpoint/2010/main" val="144723134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Charts</a:t>
            </a:r>
          </a:p>
        </p:txBody>
      </p:sp>
      <p:sp>
        <p:nvSpPr>
          <p:cNvPr id="3" name="Content Placeholder 2"/>
          <p:cNvSpPr>
            <a:spLocks noGrp="1"/>
          </p:cNvSpPr>
          <p:nvPr>
            <p:ph idx="1"/>
          </p:nvPr>
        </p:nvSpPr>
        <p:spPr/>
        <p:txBody>
          <a:bodyPr/>
          <a:lstStyle/>
          <a:p>
            <a:pPr marL="342900" indent="-342900">
              <a:lnSpc>
                <a:spcPct val="120000"/>
              </a:lnSpc>
              <a:buFont typeface="Arial" panose="020B0604020202020204" pitchFamily="34" charset="0"/>
              <a:buChar char="•"/>
            </a:pPr>
            <a:r>
              <a:rPr lang="en-US" sz="2800" b="1" dirty="0"/>
              <a:t>Pie charts</a:t>
            </a:r>
            <a:r>
              <a:rPr lang="en-US" sz="2800" dirty="0"/>
              <a:t>: Common form of chart used to compare categorical data.</a:t>
            </a:r>
          </a:p>
          <a:p>
            <a:pPr marL="342900" indent="-342900">
              <a:lnSpc>
                <a:spcPct val="120000"/>
              </a:lnSpc>
              <a:buFont typeface="Arial" panose="020B0604020202020204" pitchFamily="34" charset="0"/>
              <a:buChar char="•"/>
            </a:pPr>
            <a:r>
              <a:rPr lang="en-US" sz="2800" b="1" dirty="0"/>
              <a:t>Bubble chart: </a:t>
            </a:r>
            <a:r>
              <a:rPr lang="en-US" sz="2800" dirty="0"/>
              <a:t>Graphical means of visualizing three variables in a two-dimensional graph. </a:t>
            </a:r>
          </a:p>
          <a:p>
            <a:pPr marL="937260" lvl="1" indent="-342900">
              <a:lnSpc>
                <a:spcPct val="120000"/>
              </a:lnSpc>
            </a:pPr>
            <a:r>
              <a:rPr lang="en-US" sz="2400" dirty="0"/>
              <a:t>Sometimes a preferred alternative to a 3-D graph.</a:t>
            </a:r>
          </a:p>
          <a:p>
            <a:pPr marL="342900" indent="-342900">
              <a:lnSpc>
                <a:spcPct val="120000"/>
              </a:lnSpc>
              <a:buFont typeface="Arial" panose="020B0604020202020204" pitchFamily="34" charset="0"/>
              <a:buChar char="•"/>
            </a:pPr>
            <a:r>
              <a:rPr lang="en-US" sz="2800" b="1" dirty="0"/>
              <a:t>Heat map</a:t>
            </a:r>
            <a:r>
              <a:rPr lang="en-US" sz="2800" dirty="0"/>
              <a:t>: A two-dimensional graphical representation of data that uses different shades of color to indicate magnitude.</a:t>
            </a:r>
          </a:p>
        </p:txBody>
      </p:sp>
      <p:sp>
        <p:nvSpPr>
          <p:cNvPr id="5" name="Slide Number Placeholder 4"/>
          <p:cNvSpPr>
            <a:spLocks noGrp="1"/>
          </p:cNvSpPr>
          <p:nvPr>
            <p:ph type="sldNum" sz="quarter" idx="12"/>
          </p:nvPr>
        </p:nvSpPr>
        <p:spPr/>
        <p:txBody>
          <a:bodyPr/>
          <a:lstStyle/>
          <a:p>
            <a:fld id="{4556B232-9F89-4083-B3BB-DDC8E5903F80}" type="slidenum">
              <a:rPr lang="en-US" smtClean="0"/>
              <a:t>40</a:t>
            </a:fld>
            <a:endParaRPr lang="en-US" dirty="0"/>
          </a:p>
        </p:txBody>
      </p:sp>
    </p:spTree>
    <p:extLst>
      <p:ext uri="{BB962C8B-B14F-4D97-AF65-F5344CB8AC3E}">
        <p14:creationId xmlns:p14="http://schemas.microsoft.com/office/powerpoint/2010/main" val="12576165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Figure 3.21 - Pie Chart of Accounts Managed</a:t>
            </a:r>
          </a:p>
        </p:txBody>
      </p:sp>
      <p:sp>
        <p:nvSpPr>
          <p:cNvPr id="5" name="Slide Number Placeholder 4"/>
          <p:cNvSpPr>
            <a:spLocks noGrp="1"/>
          </p:cNvSpPr>
          <p:nvPr>
            <p:ph type="sldNum" sz="quarter" idx="12"/>
          </p:nvPr>
        </p:nvSpPr>
        <p:spPr/>
        <p:txBody>
          <a:bodyPr/>
          <a:lstStyle/>
          <a:p>
            <a:fld id="{4556B232-9F89-4083-B3BB-DDC8E5903F80}" type="slidenum">
              <a:rPr lang="en-US" smtClean="0"/>
              <a:t>41</a:t>
            </a:fld>
            <a:endParaRPr lang="en-US" dirty="0"/>
          </a:p>
        </p:txBody>
      </p:sp>
      <p:pic>
        <p:nvPicPr>
          <p:cNvPr id="122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7762" y="2362200"/>
            <a:ext cx="6848475" cy="2790825"/>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val="42317382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Table 3.11 - Sample Data on Billionaires </a:t>
            </a:r>
            <a:br>
              <a:rPr lang="en-US" dirty="0"/>
            </a:br>
            <a:r>
              <a:rPr lang="en-US" dirty="0"/>
              <a:t>per Country</a:t>
            </a:r>
          </a:p>
        </p:txBody>
      </p:sp>
      <p:sp>
        <p:nvSpPr>
          <p:cNvPr id="5" name="Slide Number Placeholder 4"/>
          <p:cNvSpPr>
            <a:spLocks noGrp="1"/>
          </p:cNvSpPr>
          <p:nvPr>
            <p:ph type="sldNum" sz="quarter" idx="12"/>
          </p:nvPr>
        </p:nvSpPr>
        <p:spPr/>
        <p:txBody>
          <a:bodyPr/>
          <a:lstStyle/>
          <a:p>
            <a:fld id="{4556B232-9F89-4083-B3BB-DDC8E5903F80}" type="slidenum">
              <a:rPr lang="en-US" smtClean="0"/>
              <a:t>42</a:t>
            </a:fld>
            <a:endParaRPr lang="en-US" dirty="0"/>
          </a:p>
        </p:txBody>
      </p:sp>
      <p:pic>
        <p:nvPicPr>
          <p:cNvPr id="133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2286000"/>
            <a:ext cx="7524750" cy="213360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val="112892374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Figure 3.22 - Bubble Chart Comparing Billionaires by Country</a:t>
            </a:r>
          </a:p>
        </p:txBody>
      </p:sp>
      <p:sp>
        <p:nvSpPr>
          <p:cNvPr id="5" name="Slide Number Placeholder 4"/>
          <p:cNvSpPr>
            <a:spLocks noGrp="1"/>
          </p:cNvSpPr>
          <p:nvPr>
            <p:ph type="sldNum" sz="quarter" idx="12"/>
          </p:nvPr>
        </p:nvSpPr>
        <p:spPr/>
        <p:txBody>
          <a:bodyPr/>
          <a:lstStyle/>
          <a:p>
            <a:fld id="{4556B232-9F89-4083-B3BB-DDC8E5903F80}" type="slidenum">
              <a:rPr lang="en-US" smtClean="0"/>
              <a:t>43</a:t>
            </a:fld>
            <a:endParaRPr lang="en-US" dirty="0"/>
          </a:p>
        </p:txBody>
      </p:sp>
      <p:pic>
        <p:nvPicPr>
          <p:cNvPr id="1331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1828800"/>
            <a:ext cx="6400800" cy="480060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val="330356368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400" dirty="0"/>
              <a:t>Figure 3.23 - Bubble Chart Comparing Billionaires by Country with Data Labels added</a:t>
            </a:r>
          </a:p>
        </p:txBody>
      </p:sp>
      <p:sp>
        <p:nvSpPr>
          <p:cNvPr id="5" name="Slide Number Placeholder 4"/>
          <p:cNvSpPr>
            <a:spLocks noGrp="1"/>
          </p:cNvSpPr>
          <p:nvPr>
            <p:ph type="sldNum" sz="quarter" idx="12"/>
          </p:nvPr>
        </p:nvSpPr>
        <p:spPr/>
        <p:txBody>
          <a:bodyPr/>
          <a:lstStyle/>
          <a:p>
            <a:fld id="{4556B232-9F89-4083-B3BB-DDC8E5903F80}" type="slidenum">
              <a:rPr lang="en-US" smtClean="0"/>
              <a:t>44</a:t>
            </a:fld>
            <a:endParaRPr lang="en-US" dirty="0"/>
          </a:p>
        </p:txBody>
      </p:sp>
      <p:pic>
        <p:nvPicPr>
          <p:cNvPr id="1536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800" y="1905000"/>
            <a:ext cx="6019800" cy="464820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val="136914842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Figure 3.24 - Heat Map and Sparklines for Same-Store Sales Data</a:t>
            </a:r>
          </a:p>
        </p:txBody>
      </p:sp>
      <p:sp>
        <p:nvSpPr>
          <p:cNvPr id="5" name="Slide Number Placeholder 4"/>
          <p:cNvSpPr>
            <a:spLocks noGrp="1"/>
          </p:cNvSpPr>
          <p:nvPr>
            <p:ph type="sldNum" sz="quarter" idx="12"/>
          </p:nvPr>
        </p:nvSpPr>
        <p:spPr/>
        <p:txBody>
          <a:bodyPr/>
          <a:lstStyle/>
          <a:p>
            <a:fld id="{4556B232-9F89-4083-B3BB-DDC8E5903F80}" type="slidenum">
              <a:rPr lang="en-US" smtClean="0"/>
              <a:t>45</a:t>
            </a:fld>
            <a:endParaRPr lang="en-US" dirty="0"/>
          </a:p>
        </p:txBody>
      </p:sp>
      <p:pic>
        <p:nvPicPr>
          <p:cNvPr id="1433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0626" y="1915468"/>
            <a:ext cx="7751949" cy="4570114"/>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val="315062018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Charts</a:t>
            </a:r>
          </a:p>
        </p:txBody>
      </p:sp>
      <p:sp>
        <p:nvSpPr>
          <p:cNvPr id="3" name="Content Placeholder 2"/>
          <p:cNvSpPr>
            <a:spLocks noGrp="1"/>
          </p:cNvSpPr>
          <p:nvPr>
            <p:ph idx="1"/>
          </p:nvPr>
        </p:nvSpPr>
        <p:spPr/>
        <p:txBody>
          <a:bodyPr/>
          <a:lstStyle/>
          <a:p>
            <a:pPr marL="342900" indent="-342900">
              <a:lnSpc>
                <a:spcPct val="120000"/>
              </a:lnSpc>
              <a:buFont typeface="Arial" panose="020B0604020202020204" pitchFamily="34" charset="0"/>
              <a:buChar char="•"/>
            </a:pPr>
            <a:r>
              <a:rPr lang="en-US" sz="2800" dirty="0"/>
              <a:t>Additional charts for multiple variables</a:t>
            </a:r>
          </a:p>
          <a:p>
            <a:pPr marL="937260" lvl="1" indent="-342900">
              <a:lnSpc>
                <a:spcPct val="120000"/>
              </a:lnSpc>
            </a:pPr>
            <a:r>
              <a:rPr lang="en-US" sz="2400" b="1" dirty="0"/>
              <a:t>Stacked column chart</a:t>
            </a:r>
            <a:r>
              <a:rPr lang="en-US" sz="2400" dirty="0"/>
              <a:t>: Allows the reader to compare the relative values of quantitative variables for the same category in a bar chart.</a:t>
            </a:r>
          </a:p>
          <a:p>
            <a:pPr marL="937260" lvl="1" indent="-342900">
              <a:lnSpc>
                <a:spcPct val="120000"/>
              </a:lnSpc>
            </a:pPr>
            <a:r>
              <a:rPr lang="en-US" sz="2400" b="1" dirty="0"/>
              <a:t>Clustered column (or bar) chart</a:t>
            </a:r>
            <a:r>
              <a:rPr lang="en-US" sz="2400" dirty="0"/>
              <a:t>: An alternative chart to stacked column chart for comparing quantitative variables.</a:t>
            </a:r>
          </a:p>
          <a:p>
            <a:pPr marL="937260" lvl="1" indent="-342900">
              <a:lnSpc>
                <a:spcPct val="120000"/>
              </a:lnSpc>
            </a:pPr>
            <a:r>
              <a:rPr lang="en-US" sz="2400" b="1" dirty="0"/>
              <a:t>Scatter chart matrix</a:t>
            </a:r>
            <a:r>
              <a:rPr lang="en-US" sz="2400" dirty="0"/>
              <a:t>: Useful chart for displaying multiple variables.</a:t>
            </a:r>
          </a:p>
          <a:p>
            <a:pPr>
              <a:lnSpc>
                <a:spcPct val="100000"/>
              </a:lnSpc>
            </a:pPr>
            <a:endParaRPr lang="en-US" dirty="0"/>
          </a:p>
          <a:p>
            <a:pPr>
              <a:lnSpc>
                <a:spcPct val="100000"/>
              </a:lnSpc>
            </a:pPr>
            <a:endParaRPr lang="en-US" dirty="0"/>
          </a:p>
        </p:txBody>
      </p:sp>
      <p:sp>
        <p:nvSpPr>
          <p:cNvPr id="5" name="Slide Number Placeholder 4"/>
          <p:cNvSpPr>
            <a:spLocks noGrp="1"/>
          </p:cNvSpPr>
          <p:nvPr>
            <p:ph type="sldNum" sz="quarter" idx="12"/>
          </p:nvPr>
        </p:nvSpPr>
        <p:spPr/>
        <p:txBody>
          <a:bodyPr/>
          <a:lstStyle/>
          <a:p>
            <a:fld id="{4556B232-9F89-4083-B3BB-DDC8E5903F80}" type="slidenum">
              <a:rPr lang="en-US" smtClean="0"/>
              <a:t>46</a:t>
            </a:fld>
            <a:endParaRPr lang="en-US" dirty="0"/>
          </a:p>
        </p:txBody>
      </p:sp>
    </p:spTree>
    <p:extLst>
      <p:ext uri="{BB962C8B-B14F-4D97-AF65-F5344CB8AC3E}">
        <p14:creationId xmlns:p14="http://schemas.microsoft.com/office/powerpoint/2010/main" val="386765767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Figure 3.25 - Stacked Column Chart for Regional Sales Data for Kirkland Industries</a:t>
            </a:r>
          </a:p>
        </p:txBody>
      </p:sp>
      <p:sp>
        <p:nvSpPr>
          <p:cNvPr id="5" name="Slide Number Placeholder 4"/>
          <p:cNvSpPr>
            <a:spLocks noGrp="1"/>
          </p:cNvSpPr>
          <p:nvPr>
            <p:ph type="sldNum" sz="quarter" idx="12"/>
          </p:nvPr>
        </p:nvSpPr>
        <p:spPr/>
        <p:txBody>
          <a:bodyPr/>
          <a:lstStyle/>
          <a:p>
            <a:fld id="{4556B232-9F89-4083-B3BB-DDC8E5903F80}" type="slidenum">
              <a:rPr lang="en-US" smtClean="0"/>
              <a:t>47</a:t>
            </a:fld>
            <a:endParaRPr lang="en-US" dirty="0"/>
          </a:p>
        </p:txBody>
      </p:sp>
      <p:pic>
        <p:nvPicPr>
          <p:cNvPr id="1638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2286000"/>
            <a:ext cx="7524750" cy="358140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val="80964627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500" dirty="0"/>
              <a:t>Figure 3.26 - Comparing Stacked, Clustered and Multiple Column Charts for the Regional Sales Data for Kirkland Industries</a:t>
            </a:r>
          </a:p>
        </p:txBody>
      </p:sp>
      <p:sp>
        <p:nvSpPr>
          <p:cNvPr id="5" name="Slide Number Placeholder 4"/>
          <p:cNvSpPr>
            <a:spLocks noGrp="1"/>
          </p:cNvSpPr>
          <p:nvPr>
            <p:ph type="sldNum" sz="quarter" idx="12"/>
          </p:nvPr>
        </p:nvSpPr>
        <p:spPr/>
        <p:txBody>
          <a:bodyPr/>
          <a:lstStyle/>
          <a:p>
            <a:fld id="{4556B232-9F89-4083-B3BB-DDC8E5903F80}" type="slidenum">
              <a:rPr lang="en-US" smtClean="0"/>
              <a:t>48</a:t>
            </a:fld>
            <a:endParaRPr lang="en-US" dirty="0"/>
          </a:p>
        </p:txBody>
      </p:sp>
      <p:pic>
        <p:nvPicPr>
          <p:cNvPr id="1741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1905000"/>
            <a:ext cx="7343775" cy="4486275"/>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val="26187434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Table 3.12 - Data for New York city Subboroughs</a:t>
            </a:r>
          </a:p>
        </p:txBody>
      </p:sp>
      <p:sp>
        <p:nvSpPr>
          <p:cNvPr id="5" name="Slide Number Placeholder 4"/>
          <p:cNvSpPr>
            <a:spLocks noGrp="1"/>
          </p:cNvSpPr>
          <p:nvPr>
            <p:ph type="sldNum" sz="quarter" idx="12"/>
          </p:nvPr>
        </p:nvSpPr>
        <p:spPr/>
        <p:txBody>
          <a:bodyPr/>
          <a:lstStyle/>
          <a:p>
            <a:fld id="{4556B232-9F89-4083-B3BB-DDC8E5903F80}" type="slidenum">
              <a:rPr lang="en-US" smtClean="0"/>
              <a:t>49</a:t>
            </a:fld>
            <a:endParaRPr lang="en-US" dirty="0"/>
          </a:p>
        </p:txBody>
      </p:sp>
      <p:pic>
        <p:nvPicPr>
          <p:cNvPr id="1843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4862" y="2057400"/>
            <a:ext cx="7534275" cy="403860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val="36231277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2667000"/>
            <a:ext cx="8153399" cy="838200"/>
          </a:xfrm>
          <a:ln>
            <a:noFill/>
          </a:ln>
        </p:spPr>
        <p:txBody>
          <a:bodyPr>
            <a:normAutofit fontScale="90000"/>
          </a:bodyPr>
          <a:lstStyle/>
          <a:p>
            <a:pPr algn="r"/>
            <a:r>
              <a:rPr lang="en-US" sz="3600" b="1" i="1" dirty="0">
                <a:latin typeface="Tahoma" pitchFamily="34" charset="0"/>
                <a:ea typeface="Tahoma" pitchFamily="34" charset="0"/>
                <a:cs typeface="Tahoma" pitchFamily="34" charset="0"/>
              </a:rPr>
              <a:t>Overview of Data </a:t>
            </a:r>
            <a:br>
              <a:rPr lang="en-US" sz="3600" b="1" i="1" dirty="0">
                <a:latin typeface="Tahoma" pitchFamily="34" charset="0"/>
                <a:ea typeface="Tahoma" pitchFamily="34" charset="0"/>
                <a:cs typeface="Tahoma" pitchFamily="34" charset="0"/>
              </a:rPr>
            </a:br>
            <a:r>
              <a:rPr lang="en-US" sz="3600" b="1" i="1" dirty="0">
                <a:latin typeface="Tahoma" pitchFamily="34" charset="0"/>
                <a:ea typeface="Tahoma" pitchFamily="34" charset="0"/>
                <a:cs typeface="Tahoma" pitchFamily="34" charset="0"/>
              </a:rPr>
              <a:t>Visualization</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5400" y="3410856"/>
            <a:ext cx="7848600" cy="206542"/>
          </a:xfrm>
          <a:prstGeom prst="rect">
            <a:avLst/>
          </a:prstGeom>
        </p:spPr>
      </p:pic>
      <p:sp>
        <p:nvSpPr>
          <p:cNvPr id="5" name="Slide Number Placeholder 4"/>
          <p:cNvSpPr>
            <a:spLocks noGrp="1"/>
          </p:cNvSpPr>
          <p:nvPr>
            <p:ph type="sldNum" sz="quarter" idx="12"/>
          </p:nvPr>
        </p:nvSpPr>
        <p:spPr/>
        <p:txBody>
          <a:bodyPr/>
          <a:lstStyle/>
          <a:p>
            <a:fld id="{4556B232-9F89-4083-B3BB-DDC8E5903F80}" type="slidenum">
              <a:rPr lang="en-US" smtClean="0"/>
              <a:t>5</a:t>
            </a:fld>
            <a:endParaRPr lang="en-US" dirty="0"/>
          </a:p>
        </p:txBody>
      </p:sp>
    </p:spTree>
    <p:extLst>
      <p:ext uri="{BB962C8B-B14F-4D97-AF65-F5344CB8AC3E}">
        <p14:creationId xmlns:p14="http://schemas.microsoft.com/office/powerpoint/2010/main" val="298375062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Figure 3.27 - Scatter Chart Matrix for New York City Rent Data</a:t>
            </a:r>
          </a:p>
        </p:txBody>
      </p:sp>
      <p:sp>
        <p:nvSpPr>
          <p:cNvPr id="5" name="Slide Number Placeholder 4"/>
          <p:cNvSpPr>
            <a:spLocks noGrp="1"/>
          </p:cNvSpPr>
          <p:nvPr>
            <p:ph type="sldNum" sz="quarter" idx="12"/>
          </p:nvPr>
        </p:nvSpPr>
        <p:spPr/>
        <p:txBody>
          <a:bodyPr/>
          <a:lstStyle/>
          <a:p>
            <a:fld id="{4556B232-9F89-4083-B3BB-DDC8E5903F80}" type="slidenum">
              <a:rPr lang="en-US" smtClean="0"/>
              <a:t>50</a:t>
            </a:fld>
            <a:endParaRPr lang="en-US" dirty="0"/>
          </a:p>
        </p:txBody>
      </p:sp>
      <p:pic>
        <p:nvPicPr>
          <p:cNvPr id="1843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0200" y="1752600"/>
            <a:ext cx="5880100" cy="491490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val="284146959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Charts</a:t>
            </a:r>
          </a:p>
        </p:txBody>
      </p:sp>
      <p:sp>
        <p:nvSpPr>
          <p:cNvPr id="3" name="Content Placeholder 2"/>
          <p:cNvSpPr>
            <a:spLocks noGrp="1"/>
          </p:cNvSpPr>
          <p:nvPr>
            <p:ph idx="1"/>
          </p:nvPr>
        </p:nvSpPr>
        <p:spPr/>
        <p:txBody>
          <a:bodyPr/>
          <a:lstStyle/>
          <a:p>
            <a:pPr marL="342900" indent="-342900">
              <a:lnSpc>
                <a:spcPct val="120000"/>
              </a:lnSpc>
              <a:buFont typeface="Arial" panose="020B0604020202020204" pitchFamily="34" charset="0"/>
              <a:buChar char="•"/>
            </a:pPr>
            <a:r>
              <a:rPr lang="en-US" sz="2800" b="1" dirty="0"/>
              <a:t>PivotChart</a:t>
            </a:r>
            <a:r>
              <a:rPr lang="en-US" sz="2800" dirty="0"/>
              <a:t>: To summarize and analyze data with both a crosstabulation and charting, Excel pairs PivotCharts with PivotTables.</a:t>
            </a:r>
          </a:p>
          <a:p>
            <a:endParaRPr lang="en-US" dirty="0"/>
          </a:p>
          <a:p>
            <a:endParaRPr lang="en-US" dirty="0"/>
          </a:p>
          <a:p>
            <a:pPr>
              <a:lnSpc>
                <a:spcPct val="100000"/>
              </a:lnSpc>
            </a:pPr>
            <a:endParaRPr lang="en-US" dirty="0"/>
          </a:p>
          <a:p>
            <a:pPr>
              <a:lnSpc>
                <a:spcPct val="100000"/>
              </a:lnSpc>
            </a:pPr>
            <a:endParaRPr lang="en-US" dirty="0"/>
          </a:p>
          <a:p>
            <a:pPr>
              <a:lnSpc>
                <a:spcPct val="100000"/>
              </a:lnSpc>
            </a:pPr>
            <a:endParaRPr lang="en-US" dirty="0"/>
          </a:p>
        </p:txBody>
      </p:sp>
      <p:sp>
        <p:nvSpPr>
          <p:cNvPr id="5" name="Slide Number Placeholder 4"/>
          <p:cNvSpPr>
            <a:spLocks noGrp="1"/>
          </p:cNvSpPr>
          <p:nvPr>
            <p:ph type="sldNum" sz="quarter" idx="12"/>
          </p:nvPr>
        </p:nvSpPr>
        <p:spPr/>
        <p:txBody>
          <a:bodyPr/>
          <a:lstStyle/>
          <a:p>
            <a:fld id="{4556B232-9F89-4083-B3BB-DDC8E5903F80}" type="slidenum">
              <a:rPr lang="en-US" smtClean="0"/>
              <a:t>51</a:t>
            </a:fld>
            <a:endParaRPr lang="en-US" dirty="0"/>
          </a:p>
        </p:txBody>
      </p:sp>
    </p:spTree>
    <p:extLst>
      <p:ext uri="{BB962C8B-B14F-4D97-AF65-F5344CB8AC3E}">
        <p14:creationId xmlns:p14="http://schemas.microsoft.com/office/powerpoint/2010/main" val="256374353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Figure 3.28 - PivotTable and PivotChart for the Restaurant Data</a:t>
            </a:r>
          </a:p>
        </p:txBody>
      </p:sp>
      <p:sp>
        <p:nvSpPr>
          <p:cNvPr id="5" name="Slide Number Placeholder 4"/>
          <p:cNvSpPr>
            <a:spLocks noGrp="1"/>
          </p:cNvSpPr>
          <p:nvPr>
            <p:ph type="sldNum" sz="quarter" idx="12"/>
          </p:nvPr>
        </p:nvSpPr>
        <p:spPr/>
        <p:txBody>
          <a:bodyPr/>
          <a:lstStyle/>
          <a:p>
            <a:fld id="{4556B232-9F89-4083-B3BB-DDC8E5903F80}" type="slidenum">
              <a:rPr lang="en-US" smtClean="0"/>
              <a:t>52</a:t>
            </a:fld>
            <a:endParaRPr lang="en-US" dirty="0"/>
          </a:p>
        </p:txBody>
      </p:sp>
      <p:pic>
        <p:nvPicPr>
          <p:cNvPr id="1945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6800" y="1844279"/>
            <a:ext cx="6957776" cy="4785121"/>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val="109558358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2667000"/>
            <a:ext cx="8153399" cy="838200"/>
          </a:xfrm>
          <a:ln>
            <a:noFill/>
          </a:ln>
        </p:spPr>
        <p:txBody>
          <a:bodyPr>
            <a:normAutofit/>
          </a:bodyPr>
          <a:lstStyle/>
          <a:p>
            <a:pPr algn="r"/>
            <a:r>
              <a:rPr lang="en-US" sz="3600" b="1" i="1" dirty="0">
                <a:latin typeface="Tahoma" pitchFamily="34" charset="0"/>
                <a:ea typeface="Tahoma" pitchFamily="34" charset="0"/>
                <a:cs typeface="Tahoma" pitchFamily="34" charset="0"/>
              </a:rPr>
              <a:t>Advanced Data Visualization</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5400" y="3410856"/>
            <a:ext cx="7848600" cy="206542"/>
          </a:xfrm>
          <a:prstGeom prst="rect">
            <a:avLst/>
          </a:prstGeom>
        </p:spPr>
      </p:pic>
      <p:sp>
        <p:nvSpPr>
          <p:cNvPr id="5" name="Slide Number Placeholder 4"/>
          <p:cNvSpPr>
            <a:spLocks noGrp="1"/>
          </p:cNvSpPr>
          <p:nvPr>
            <p:ph type="sldNum" sz="quarter" idx="12"/>
          </p:nvPr>
        </p:nvSpPr>
        <p:spPr/>
        <p:txBody>
          <a:bodyPr/>
          <a:lstStyle/>
          <a:p>
            <a:fld id="{4556B232-9F89-4083-B3BB-DDC8E5903F80}" type="slidenum">
              <a:rPr lang="en-US" smtClean="0"/>
              <a:t>53</a:t>
            </a:fld>
            <a:endParaRPr lang="en-US" dirty="0"/>
          </a:p>
        </p:txBody>
      </p:sp>
    </p:spTree>
    <p:extLst>
      <p:ext uri="{BB962C8B-B14F-4D97-AF65-F5344CB8AC3E}">
        <p14:creationId xmlns:p14="http://schemas.microsoft.com/office/powerpoint/2010/main" val="409670292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Advanced Data Visualization</a:t>
            </a:r>
          </a:p>
        </p:txBody>
      </p:sp>
      <p:sp>
        <p:nvSpPr>
          <p:cNvPr id="3" name="Content Placeholder 2"/>
          <p:cNvSpPr>
            <a:spLocks noGrp="1"/>
          </p:cNvSpPr>
          <p:nvPr>
            <p:ph idx="1"/>
          </p:nvPr>
        </p:nvSpPr>
        <p:spPr/>
        <p:txBody>
          <a:bodyPr/>
          <a:lstStyle/>
          <a:p>
            <a:pPr marL="342900" indent="-342900">
              <a:lnSpc>
                <a:spcPct val="100000"/>
              </a:lnSpc>
              <a:spcBef>
                <a:spcPts val="1200"/>
              </a:spcBef>
              <a:spcAft>
                <a:spcPts val="1200"/>
              </a:spcAft>
              <a:buFont typeface="Arial" panose="020B0604020202020204" pitchFamily="34" charset="0"/>
              <a:buChar char="•"/>
            </a:pPr>
            <a:r>
              <a:rPr lang="en-US" b="1" dirty="0" err="1"/>
              <a:t>Treemap</a:t>
            </a:r>
            <a:r>
              <a:rPr lang="en-US" dirty="0"/>
              <a:t>: Useful for visualizing hierarchical data along multiple dimensions.</a:t>
            </a:r>
            <a:endParaRPr lang="tr-TR" dirty="0"/>
          </a:p>
          <a:p>
            <a:pPr marL="342900" indent="-342900">
              <a:lnSpc>
                <a:spcPct val="100000"/>
              </a:lnSpc>
              <a:spcBef>
                <a:spcPts val="1200"/>
              </a:spcBef>
              <a:spcAft>
                <a:spcPts val="1200"/>
              </a:spcAft>
              <a:buFont typeface="Arial" panose="020B0604020202020204" pitchFamily="34" charset="0"/>
              <a:buChar char="•"/>
            </a:pPr>
            <a:r>
              <a:rPr lang="en-US" b="1" dirty="0"/>
              <a:t>Geographic Information systems</a:t>
            </a:r>
            <a:r>
              <a:rPr lang="tr-TR" b="1" dirty="0"/>
              <a:t> (GIS)</a:t>
            </a:r>
            <a:r>
              <a:rPr lang="en-US" b="1" dirty="0"/>
              <a:t> charts</a:t>
            </a:r>
            <a:r>
              <a:rPr lang="tr-TR" b="1" dirty="0"/>
              <a:t>:</a:t>
            </a:r>
            <a:r>
              <a:rPr lang="en-US" dirty="0"/>
              <a:t> A system that merges maps and statistics to present data collected over different geographies.</a:t>
            </a:r>
            <a:r>
              <a:rPr lang="tr-TR" dirty="0"/>
              <a:t> </a:t>
            </a:r>
            <a:r>
              <a:rPr lang="en-US" dirty="0"/>
              <a:t>Helps in interpreting data and observing patterns.</a:t>
            </a:r>
          </a:p>
          <a:p>
            <a:pPr marL="342900" indent="-342900">
              <a:lnSpc>
                <a:spcPct val="100000"/>
              </a:lnSpc>
              <a:spcBef>
                <a:spcPts val="1200"/>
              </a:spcBef>
              <a:spcAft>
                <a:spcPts val="1200"/>
              </a:spcAft>
              <a:buFont typeface="Arial" panose="020B0604020202020204" pitchFamily="34" charset="0"/>
              <a:buChar char="•"/>
            </a:pPr>
            <a:endParaRPr lang="en-US" dirty="0"/>
          </a:p>
          <a:p>
            <a:pPr marL="342900" indent="-342900">
              <a:lnSpc>
                <a:spcPct val="100000"/>
              </a:lnSpc>
              <a:spcBef>
                <a:spcPts val="1200"/>
              </a:spcBef>
              <a:spcAft>
                <a:spcPts val="1200"/>
              </a:spcAft>
              <a:buFont typeface="Arial" panose="020B0604020202020204" pitchFamily="34" charset="0"/>
              <a:buChar char="•"/>
            </a:pPr>
            <a:endParaRPr lang="en-US" dirty="0"/>
          </a:p>
          <a:p>
            <a:endParaRPr lang="en-US" dirty="0"/>
          </a:p>
          <a:p>
            <a:pPr>
              <a:lnSpc>
                <a:spcPct val="100000"/>
              </a:lnSpc>
            </a:pPr>
            <a:endParaRPr lang="en-US" dirty="0"/>
          </a:p>
          <a:p>
            <a:pPr>
              <a:lnSpc>
                <a:spcPct val="100000"/>
              </a:lnSpc>
            </a:pPr>
            <a:endParaRPr lang="en-US" dirty="0"/>
          </a:p>
          <a:p>
            <a:pPr>
              <a:lnSpc>
                <a:spcPct val="100000"/>
              </a:lnSpc>
            </a:pPr>
            <a:endParaRPr lang="en-US" dirty="0"/>
          </a:p>
        </p:txBody>
      </p:sp>
      <p:sp>
        <p:nvSpPr>
          <p:cNvPr id="5" name="Slide Number Placeholder 4"/>
          <p:cNvSpPr>
            <a:spLocks noGrp="1"/>
          </p:cNvSpPr>
          <p:nvPr>
            <p:ph type="sldNum" sz="quarter" idx="12"/>
          </p:nvPr>
        </p:nvSpPr>
        <p:spPr/>
        <p:txBody>
          <a:bodyPr/>
          <a:lstStyle/>
          <a:p>
            <a:fld id="{4556B232-9F89-4083-B3BB-DDC8E5903F80}" type="slidenum">
              <a:rPr lang="en-US" smtClean="0"/>
              <a:t>54</a:t>
            </a:fld>
            <a:endParaRPr lang="en-US" dirty="0"/>
          </a:p>
        </p:txBody>
      </p:sp>
    </p:spTree>
    <p:extLst>
      <p:ext uri="{BB962C8B-B14F-4D97-AF65-F5344CB8AC3E}">
        <p14:creationId xmlns:p14="http://schemas.microsoft.com/office/powerpoint/2010/main" val="16969134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S&amp;P 100 Stock Market Index as</a:t>
            </a:r>
            <a:br>
              <a:rPr lang="en-US" dirty="0"/>
            </a:br>
            <a:r>
              <a:rPr lang="en-US" dirty="0"/>
              <a:t>An Example of A Treemap</a:t>
            </a:r>
          </a:p>
        </p:txBody>
      </p:sp>
      <p:sp>
        <p:nvSpPr>
          <p:cNvPr id="5" name="Slide Number Placeholder 4"/>
          <p:cNvSpPr>
            <a:spLocks noGrp="1"/>
          </p:cNvSpPr>
          <p:nvPr>
            <p:ph type="sldNum" sz="quarter" idx="12"/>
          </p:nvPr>
        </p:nvSpPr>
        <p:spPr/>
        <p:txBody>
          <a:bodyPr/>
          <a:lstStyle/>
          <a:p>
            <a:fld id="{4556B232-9F89-4083-B3BB-DDC8E5903F80}" type="slidenum">
              <a:rPr lang="en-US" smtClean="0"/>
              <a:t>55</a:t>
            </a:fld>
            <a:endParaRPr lang="en-US" dirty="0"/>
          </a:p>
        </p:txBody>
      </p:sp>
      <p:pic>
        <p:nvPicPr>
          <p:cNvPr id="3" name="Picture 2"/>
          <p:cNvPicPr>
            <a:picLocks noChangeAspect="1"/>
          </p:cNvPicPr>
          <p:nvPr/>
        </p:nvPicPr>
        <p:blipFill>
          <a:blip r:embed="rId3"/>
          <a:stretch>
            <a:fillRect/>
          </a:stretch>
        </p:blipFill>
        <p:spPr>
          <a:xfrm>
            <a:off x="431800" y="2057400"/>
            <a:ext cx="8255000" cy="3962400"/>
          </a:xfrm>
          <a:prstGeom prst="rect">
            <a:avLst/>
          </a:prstGeom>
        </p:spPr>
      </p:pic>
      <p:sp>
        <p:nvSpPr>
          <p:cNvPr id="4" name="TextBox 3"/>
          <p:cNvSpPr txBox="1"/>
          <p:nvPr/>
        </p:nvSpPr>
        <p:spPr>
          <a:xfrm>
            <a:off x="381000" y="6336268"/>
            <a:ext cx="3058913" cy="369332"/>
          </a:xfrm>
          <a:prstGeom prst="rect">
            <a:avLst/>
          </a:prstGeom>
          <a:noFill/>
        </p:spPr>
        <p:txBody>
          <a:bodyPr wrap="none" rtlCol="0">
            <a:spAutoFit/>
          </a:bodyPr>
          <a:lstStyle/>
          <a:p>
            <a:r>
              <a:rPr lang="en-US" dirty="0">
                <a:latin typeface="Arial"/>
                <a:cs typeface="Arial"/>
              </a:rPr>
              <a:t>Source: </a:t>
            </a:r>
            <a:r>
              <a:rPr lang="en-US" dirty="0" err="1">
                <a:latin typeface="Arial"/>
                <a:cs typeface="Arial"/>
              </a:rPr>
              <a:t>hiveondemand.com</a:t>
            </a:r>
            <a:endParaRPr lang="en-US" dirty="0">
              <a:latin typeface="Arial"/>
              <a:cs typeface="Arial"/>
            </a:endParaRPr>
          </a:p>
        </p:txBody>
      </p:sp>
    </p:spTree>
    <p:extLst>
      <p:ext uri="{BB962C8B-B14F-4D97-AF65-F5344CB8AC3E}">
        <p14:creationId xmlns:p14="http://schemas.microsoft.com/office/powerpoint/2010/main" val="188920525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Figure 3.31 - GIS Chart for Cincinnati </a:t>
            </a:r>
            <a:br>
              <a:rPr lang="en-US" dirty="0"/>
            </a:br>
            <a:r>
              <a:rPr lang="en-US" dirty="0"/>
              <a:t>Zoo Member Data</a:t>
            </a:r>
          </a:p>
        </p:txBody>
      </p:sp>
      <p:sp>
        <p:nvSpPr>
          <p:cNvPr id="5" name="Slide Number Placeholder 4"/>
          <p:cNvSpPr>
            <a:spLocks noGrp="1"/>
          </p:cNvSpPr>
          <p:nvPr>
            <p:ph type="sldNum" sz="quarter" idx="12"/>
          </p:nvPr>
        </p:nvSpPr>
        <p:spPr/>
        <p:txBody>
          <a:bodyPr/>
          <a:lstStyle/>
          <a:p>
            <a:fld id="{4556B232-9F89-4083-B3BB-DDC8E5903F80}" type="slidenum">
              <a:rPr lang="en-US" smtClean="0"/>
              <a:t>56</a:t>
            </a:fld>
            <a:endParaRPr lang="en-US" dirty="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1964" y="1818016"/>
            <a:ext cx="6280436" cy="4850743"/>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val="59234936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14696" y="248922"/>
            <a:ext cx="4143289" cy="3468800"/>
          </a:xfrm>
          <a:prstGeom prst="rect">
            <a:avLst/>
          </a:prstGeom>
        </p:spPr>
      </p:pic>
      <p:pic>
        <p:nvPicPr>
          <p:cNvPr id="3" name="Picture 2"/>
          <p:cNvPicPr>
            <a:picLocks noChangeAspect="1"/>
          </p:cNvPicPr>
          <p:nvPr/>
        </p:nvPicPr>
        <p:blipFill>
          <a:blip r:embed="rId3"/>
          <a:stretch>
            <a:fillRect/>
          </a:stretch>
        </p:blipFill>
        <p:spPr>
          <a:xfrm>
            <a:off x="255854" y="2779089"/>
            <a:ext cx="4456505" cy="3443663"/>
          </a:xfrm>
          <a:prstGeom prst="rect">
            <a:avLst/>
          </a:prstGeom>
        </p:spPr>
      </p:pic>
      <p:pic>
        <p:nvPicPr>
          <p:cNvPr id="4" name="Picture 3"/>
          <p:cNvPicPr>
            <a:picLocks noChangeAspect="1"/>
          </p:cNvPicPr>
          <p:nvPr/>
        </p:nvPicPr>
        <p:blipFill>
          <a:blip r:embed="rId4"/>
          <a:stretch>
            <a:fillRect/>
          </a:stretch>
        </p:blipFill>
        <p:spPr>
          <a:xfrm>
            <a:off x="2028276" y="1595160"/>
            <a:ext cx="3164044" cy="3981422"/>
          </a:xfrm>
          <a:prstGeom prst="rect">
            <a:avLst/>
          </a:prstGeom>
        </p:spPr>
      </p:pic>
      <p:pic>
        <p:nvPicPr>
          <p:cNvPr id="6" name="Picture 5"/>
          <p:cNvPicPr>
            <a:picLocks noChangeAspect="1"/>
          </p:cNvPicPr>
          <p:nvPr/>
        </p:nvPicPr>
        <p:blipFill>
          <a:blip r:embed="rId5"/>
          <a:stretch>
            <a:fillRect/>
          </a:stretch>
        </p:blipFill>
        <p:spPr>
          <a:xfrm>
            <a:off x="3791971" y="1759302"/>
            <a:ext cx="5075909" cy="3641965"/>
          </a:xfrm>
          <a:prstGeom prst="rect">
            <a:avLst/>
          </a:prstGeom>
        </p:spPr>
      </p:pic>
      <p:pic>
        <p:nvPicPr>
          <p:cNvPr id="7" name="Picture 6"/>
          <p:cNvPicPr>
            <a:picLocks noChangeAspect="1"/>
          </p:cNvPicPr>
          <p:nvPr/>
        </p:nvPicPr>
        <p:blipFill>
          <a:blip r:embed="rId6"/>
          <a:stretch>
            <a:fillRect/>
          </a:stretch>
        </p:blipFill>
        <p:spPr>
          <a:xfrm>
            <a:off x="1564650" y="3059031"/>
            <a:ext cx="4983871" cy="3612100"/>
          </a:xfrm>
          <a:prstGeom prst="rect">
            <a:avLst/>
          </a:prstGeom>
        </p:spPr>
      </p:pic>
      <p:pic>
        <p:nvPicPr>
          <p:cNvPr id="8" name="Picture 7"/>
          <p:cNvPicPr>
            <a:picLocks noChangeAspect="1"/>
          </p:cNvPicPr>
          <p:nvPr/>
        </p:nvPicPr>
        <p:blipFill>
          <a:blip r:embed="rId7"/>
          <a:stretch>
            <a:fillRect/>
          </a:stretch>
        </p:blipFill>
        <p:spPr>
          <a:xfrm>
            <a:off x="4636618" y="3828111"/>
            <a:ext cx="3810000" cy="2501900"/>
          </a:xfrm>
          <a:prstGeom prst="rect">
            <a:avLst/>
          </a:prstGeom>
        </p:spPr>
      </p:pic>
      <p:pic>
        <p:nvPicPr>
          <p:cNvPr id="9" name="Picture 4"/>
          <p:cNvPicPr>
            <a:picLocks noChangeAspect="1" noChangeArrowheads="1"/>
          </p:cNvPicPr>
          <p:nvPr/>
        </p:nvPicPr>
        <p:blipFill>
          <a:blip r:embed="rId8" cstate="print"/>
          <a:srcRect/>
          <a:stretch>
            <a:fillRect/>
          </a:stretch>
        </p:blipFill>
        <p:spPr bwMode="auto">
          <a:xfrm>
            <a:off x="3276600" y="762000"/>
            <a:ext cx="4152211" cy="3519492"/>
          </a:xfrm>
          <a:prstGeom prst="rect">
            <a:avLst/>
          </a:prstGeom>
          <a:noFill/>
          <a:ln w="3175">
            <a:noFill/>
            <a:miter lim="800000"/>
            <a:headEnd/>
            <a:tailEnd/>
          </a:ln>
        </p:spPr>
      </p:pic>
      <p:pic>
        <p:nvPicPr>
          <p:cNvPr id="10" name="Picture 2"/>
          <p:cNvPicPr>
            <a:picLocks noChangeAspect="1" noChangeArrowheads="1"/>
          </p:cNvPicPr>
          <p:nvPr/>
        </p:nvPicPr>
        <p:blipFill>
          <a:blip r:embed="rId9" cstate="print"/>
          <a:srcRect/>
          <a:stretch>
            <a:fillRect/>
          </a:stretch>
        </p:blipFill>
        <p:spPr bwMode="auto">
          <a:xfrm>
            <a:off x="4337772" y="1219200"/>
            <a:ext cx="4182342" cy="3505200"/>
          </a:xfrm>
          <a:prstGeom prst="rect">
            <a:avLst/>
          </a:prstGeom>
          <a:noFill/>
          <a:ln w="9525">
            <a:noFill/>
            <a:miter lim="800000"/>
            <a:headEnd/>
            <a:tailEnd/>
          </a:ln>
        </p:spPr>
      </p:pic>
    </p:spTree>
    <p:extLst>
      <p:ext uri="{BB962C8B-B14F-4D97-AF65-F5344CB8AC3E}">
        <p14:creationId xmlns:p14="http://schemas.microsoft.com/office/powerpoint/2010/main" val="2508942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9"/>
          <p:cNvGrpSpPr/>
          <p:nvPr/>
        </p:nvGrpSpPr>
        <p:grpSpPr>
          <a:xfrm>
            <a:off x="142844" y="3509932"/>
            <a:ext cx="8929718" cy="2357468"/>
            <a:chOff x="214282" y="2514399"/>
            <a:chExt cx="8929718" cy="2357468"/>
          </a:xfrm>
        </p:grpSpPr>
        <p:sp>
          <p:nvSpPr>
            <p:cNvPr id="4" name="Rectangle 3"/>
            <p:cNvSpPr/>
            <p:nvPr/>
          </p:nvSpPr>
          <p:spPr>
            <a:xfrm>
              <a:off x="214282" y="2571744"/>
              <a:ext cx="8929718" cy="221457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llDistricts"/>
            <p:cNvPicPr>
              <a:picLocks noChangeAspect="1" noChangeArrowheads="1"/>
            </p:cNvPicPr>
            <p:nvPr/>
          </p:nvPicPr>
          <p:blipFill>
            <a:blip r:embed="rId2" cstate="print">
              <a:clrChange>
                <a:clrFrom>
                  <a:srgbClr val="FFFFFF"/>
                </a:clrFrom>
                <a:clrTo>
                  <a:srgbClr val="FFFFFF">
                    <a:alpha val="0"/>
                  </a:srgbClr>
                </a:clrTo>
              </a:clrChange>
            </a:blip>
            <a:srcRect l="21001" t="3999" r="21013" b="3999"/>
            <a:stretch>
              <a:fillRect/>
            </a:stretch>
          </p:blipFill>
          <p:spPr bwMode="auto">
            <a:xfrm>
              <a:off x="285720" y="2585837"/>
              <a:ext cx="1853094" cy="2205030"/>
            </a:xfrm>
            <a:prstGeom prst="rect">
              <a:avLst/>
            </a:prstGeom>
            <a:noFill/>
          </p:spPr>
        </p:pic>
        <p:pic>
          <p:nvPicPr>
            <p:cNvPr id="6" name="Picture 262" descr="AllDistricts"/>
            <p:cNvPicPr>
              <a:picLocks noChangeAspect="1" noChangeArrowheads="1"/>
            </p:cNvPicPr>
            <p:nvPr/>
          </p:nvPicPr>
          <p:blipFill>
            <a:blip r:embed="rId3" cstate="print">
              <a:clrChange>
                <a:clrFrom>
                  <a:srgbClr val="FFFFFF"/>
                </a:clrFrom>
                <a:clrTo>
                  <a:srgbClr val="FFFFFF">
                    <a:alpha val="0"/>
                  </a:srgbClr>
                </a:clrTo>
              </a:clrChange>
            </a:blip>
            <a:srcRect l="19000" r="20000"/>
            <a:stretch>
              <a:fillRect/>
            </a:stretch>
          </p:blipFill>
          <p:spPr bwMode="auto">
            <a:xfrm>
              <a:off x="1951686" y="2514399"/>
              <a:ext cx="1905934" cy="2343361"/>
            </a:xfrm>
            <a:prstGeom prst="rect">
              <a:avLst/>
            </a:prstGeom>
            <a:noFill/>
          </p:spPr>
        </p:pic>
        <p:pic>
          <p:nvPicPr>
            <p:cNvPr id="7" name="Picture 2" descr="H:\Client Work\Districtwise Inc\Map Building 2005-6\12 Wards Option 1.jpg"/>
            <p:cNvPicPr>
              <a:picLocks noChangeAspect="1" noChangeArrowheads="1"/>
            </p:cNvPicPr>
            <p:nvPr/>
          </p:nvPicPr>
          <p:blipFill>
            <a:blip r:embed="rId4" cstate="print">
              <a:clrChange>
                <a:clrFrom>
                  <a:srgbClr val="FFFFFF"/>
                </a:clrFrom>
                <a:clrTo>
                  <a:srgbClr val="FFFFFF">
                    <a:alpha val="0"/>
                  </a:srgbClr>
                </a:clrTo>
              </a:clrChange>
            </a:blip>
            <a:srcRect l="19376" r="19670"/>
            <a:stretch>
              <a:fillRect/>
            </a:stretch>
          </p:blipFill>
          <p:spPr bwMode="auto">
            <a:xfrm>
              <a:off x="5401360" y="2613733"/>
              <a:ext cx="1902359" cy="2143140"/>
            </a:xfrm>
            <a:prstGeom prst="rect">
              <a:avLst/>
            </a:prstGeom>
            <a:noFill/>
          </p:spPr>
        </p:pic>
        <p:pic>
          <p:nvPicPr>
            <p:cNvPr id="8" name="Picture 3" descr="H:\Client Work\Districtwise Inc\Map Building 2005-6\14 Wards Option 1.jpg"/>
            <p:cNvPicPr>
              <a:picLocks noChangeAspect="1" noChangeArrowheads="1"/>
            </p:cNvPicPr>
            <p:nvPr/>
          </p:nvPicPr>
          <p:blipFill>
            <a:blip r:embed="rId5" cstate="print">
              <a:clrChange>
                <a:clrFrom>
                  <a:srgbClr val="FFFFFF"/>
                </a:clrFrom>
                <a:clrTo>
                  <a:srgbClr val="FFFFFF">
                    <a:alpha val="0"/>
                  </a:srgbClr>
                </a:clrTo>
              </a:clrChange>
            </a:blip>
            <a:srcRect l="20612" r="20200"/>
            <a:stretch>
              <a:fillRect/>
            </a:stretch>
          </p:blipFill>
          <p:spPr bwMode="auto">
            <a:xfrm>
              <a:off x="7156024" y="2585837"/>
              <a:ext cx="1916570" cy="2223587"/>
            </a:xfrm>
            <a:prstGeom prst="rect">
              <a:avLst/>
            </a:prstGeom>
            <a:noFill/>
          </p:spPr>
        </p:pic>
        <p:pic>
          <p:nvPicPr>
            <p:cNvPr id="9" name="Picture 4" descr="H:\Client Work\Districtwise Inc\Map Building 2005-6\9 Wards Public 1.jpg"/>
            <p:cNvPicPr>
              <a:picLocks noChangeAspect="1" noChangeArrowheads="1"/>
            </p:cNvPicPr>
            <p:nvPr/>
          </p:nvPicPr>
          <p:blipFill>
            <a:blip r:embed="rId6" cstate="print">
              <a:clrChange>
                <a:clrFrom>
                  <a:srgbClr val="FFFFFF"/>
                </a:clrFrom>
                <a:clrTo>
                  <a:srgbClr val="FFFFFF">
                    <a:alpha val="0"/>
                  </a:srgbClr>
                </a:clrTo>
              </a:clrChange>
            </a:blip>
            <a:srcRect l="23694" t="3088" r="24185"/>
            <a:stretch>
              <a:fillRect/>
            </a:stretch>
          </p:blipFill>
          <p:spPr bwMode="auto">
            <a:xfrm>
              <a:off x="3714744" y="2571744"/>
              <a:ext cx="1801438" cy="2300123"/>
            </a:xfrm>
            <a:prstGeom prst="rect">
              <a:avLst/>
            </a:prstGeom>
            <a:noFill/>
          </p:spPr>
        </p:pic>
      </p:grpSp>
      <p:grpSp>
        <p:nvGrpSpPr>
          <p:cNvPr id="10" name="Group 10"/>
          <p:cNvGrpSpPr/>
          <p:nvPr/>
        </p:nvGrpSpPr>
        <p:grpSpPr>
          <a:xfrm>
            <a:off x="1676400" y="990600"/>
            <a:ext cx="5643602" cy="2000240"/>
            <a:chOff x="1357290" y="2571768"/>
            <a:chExt cx="5643602" cy="2000240"/>
          </a:xfrm>
        </p:grpSpPr>
        <p:sp>
          <p:nvSpPr>
            <p:cNvPr id="11" name="Rectangle 10"/>
            <p:cNvSpPr/>
            <p:nvPr/>
          </p:nvSpPr>
          <p:spPr>
            <a:xfrm>
              <a:off x="1357290" y="2643182"/>
              <a:ext cx="5643602" cy="185738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2"/>
            <p:cNvPicPr>
              <a:picLocks noChangeAspect="1" noChangeArrowheads="1"/>
            </p:cNvPicPr>
            <p:nvPr/>
          </p:nvPicPr>
          <p:blipFill>
            <a:blip r:embed="rId7" cstate="print">
              <a:clrChange>
                <a:clrFrom>
                  <a:srgbClr val="FFFFFF"/>
                </a:clrFrom>
                <a:clrTo>
                  <a:srgbClr val="FFFFFF">
                    <a:alpha val="0"/>
                  </a:srgbClr>
                </a:clrTo>
              </a:clrChange>
            </a:blip>
            <a:srcRect l="30761" t="18554" r="28223" b="16015"/>
            <a:stretch>
              <a:fillRect/>
            </a:stretch>
          </p:blipFill>
          <p:spPr bwMode="auto">
            <a:xfrm>
              <a:off x="1428728" y="2643182"/>
              <a:ext cx="1500198" cy="1794880"/>
            </a:xfrm>
            <a:prstGeom prst="rect">
              <a:avLst/>
            </a:prstGeom>
            <a:noFill/>
            <a:ln w="9525">
              <a:noFill/>
              <a:miter lim="800000"/>
              <a:headEnd/>
              <a:tailEnd/>
            </a:ln>
            <a:effectLst/>
          </p:spPr>
        </p:pic>
        <p:pic>
          <p:nvPicPr>
            <p:cNvPr id="13" name="Picture 6" descr="AllDistricts"/>
            <p:cNvPicPr>
              <a:picLocks noChangeAspect="1" noChangeArrowheads="1"/>
            </p:cNvPicPr>
            <p:nvPr/>
          </p:nvPicPr>
          <p:blipFill>
            <a:blip r:embed="rId8" cstate="print">
              <a:clrChange>
                <a:clrFrom>
                  <a:srgbClr val="FFFFFF"/>
                </a:clrFrom>
                <a:clrTo>
                  <a:srgbClr val="FFFFFF">
                    <a:alpha val="0"/>
                  </a:srgbClr>
                </a:clrTo>
              </a:clrChange>
            </a:blip>
            <a:srcRect l="20833" r="17559"/>
            <a:stretch>
              <a:fillRect/>
            </a:stretch>
          </p:blipFill>
          <p:spPr bwMode="auto">
            <a:xfrm>
              <a:off x="3357554" y="2571768"/>
              <a:ext cx="1643074" cy="2000240"/>
            </a:xfrm>
            <a:prstGeom prst="rect">
              <a:avLst/>
            </a:prstGeom>
            <a:noFill/>
          </p:spPr>
        </p:pic>
        <p:pic>
          <p:nvPicPr>
            <p:cNvPr id="14" name="Picture 5" descr="AllDistricts"/>
            <p:cNvPicPr>
              <a:picLocks noChangeAspect="1" noChangeArrowheads="1"/>
            </p:cNvPicPr>
            <p:nvPr/>
          </p:nvPicPr>
          <p:blipFill>
            <a:blip r:embed="rId9" cstate="print">
              <a:clrChange>
                <a:clrFrom>
                  <a:srgbClr val="FFFFFF"/>
                </a:clrFrom>
                <a:clrTo>
                  <a:srgbClr val="FFFFFF">
                    <a:alpha val="0"/>
                  </a:srgbClr>
                </a:clrTo>
              </a:clrChange>
            </a:blip>
            <a:srcRect l="21213" r="21212"/>
            <a:stretch>
              <a:fillRect/>
            </a:stretch>
          </p:blipFill>
          <p:spPr bwMode="auto">
            <a:xfrm>
              <a:off x="5286381" y="2617780"/>
              <a:ext cx="1500197" cy="1954204"/>
            </a:xfrm>
            <a:prstGeom prst="rect">
              <a:avLst/>
            </a:prstGeom>
            <a:noFill/>
          </p:spPr>
        </p:pic>
      </p:grpSp>
    </p:spTree>
    <p:extLst>
      <p:ext uri="{BB962C8B-B14F-4D97-AF65-F5344CB8AC3E}">
        <p14:creationId xmlns:p14="http://schemas.microsoft.com/office/powerpoint/2010/main" val="1164583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546652"/>
            <a:ext cx="8690112" cy="1066800"/>
          </a:xfrm>
          <a:ln>
            <a:solidFill>
              <a:srgbClr val="008200"/>
            </a:solidFill>
          </a:ln>
        </p:spPr>
        <p:txBody>
          <a:bodyPr>
            <a:normAutofit/>
          </a:bodyPr>
          <a:lstStyle/>
          <a:p>
            <a:r>
              <a:rPr lang="en-US" dirty="0"/>
              <a:t>Overview of Data Visualization</a:t>
            </a:r>
          </a:p>
        </p:txBody>
      </p:sp>
      <p:sp>
        <p:nvSpPr>
          <p:cNvPr id="3" name="Content Placeholder 2"/>
          <p:cNvSpPr>
            <a:spLocks noGrp="1"/>
          </p:cNvSpPr>
          <p:nvPr>
            <p:ph idx="4294967295"/>
          </p:nvPr>
        </p:nvSpPr>
        <p:spPr>
          <a:xfrm>
            <a:off x="228600" y="1865244"/>
            <a:ext cx="8690112" cy="4687956"/>
          </a:xfrm>
          <a:prstGeom prst="rect">
            <a:avLst/>
          </a:prstGeom>
          <a:ln>
            <a:solidFill>
              <a:srgbClr val="008200"/>
            </a:solidFill>
          </a:ln>
        </p:spPr>
        <p:txBody>
          <a:bodyPr/>
          <a:lstStyle/>
          <a:p>
            <a:pPr marL="342900" indent="-342900">
              <a:lnSpc>
                <a:spcPct val="110000"/>
              </a:lnSpc>
              <a:spcBef>
                <a:spcPts val="0"/>
              </a:spcBef>
              <a:buFont typeface="Arial" panose="020B0604020202020204" pitchFamily="34" charset="0"/>
              <a:buChar char="•"/>
            </a:pPr>
            <a:r>
              <a:rPr lang="en-US" b="1" dirty="0"/>
              <a:t>Data-</a:t>
            </a:r>
            <a:r>
              <a:rPr lang="en-US" sz="2800" b="1" dirty="0"/>
              <a:t>ink ratio</a:t>
            </a:r>
            <a:r>
              <a:rPr lang="en-US" sz="2800" dirty="0"/>
              <a:t>: Measures the proportion of what Tufte terms “data-ink” to the total amount of ink used in a table or chart.</a:t>
            </a:r>
          </a:p>
          <a:p>
            <a:pPr marL="937260" lvl="1" indent="-342900">
              <a:lnSpc>
                <a:spcPct val="100000"/>
              </a:lnSpc>
              <a:spcBef>
                <a:spcPts val="0"/>
              </a:spcBef>
            </a:pPr>
            <a:r>
              <a:rPr lang="en-US" sz="2400" dirty="0"/>
              <a:t>Edward R. Tufte first described the data-ink ratio.</a:t>
            </a:r>
          </a:p>
          <a:p>
            <a:pPr marL="937260" lvl="1" indent="-342900">
              <a:lnSpc>
                <a:spcPct val="100000"/>
              </a:lnSpc>
              <a:spcBef>
                <a:spcPts val="0"/>
              </a:spcBef>
            </a:pPr>
            <a:r>
              <a:rPr lang="en-US" sz="2400" dirty="0"/>
              <a:t>Helpful for creating effective tables and charts for data visualization.</a:t>
            </a:r>
          </a:p>
          <a:p>
            <a:pPr marL="1211580" lvl="2" indent="-342900">
              <a:lnSpc>
                <a:spcPct val="100000"/>
              </a:lnSpc>
              <a:spcBef>
                <a:spcPts val="0"/>
              </a:spcBef>
            </a:pPr>
            <a:r>
              <a:rPr lang="en-US" sz="2400" b="1" dirty="0"/>
              <a:t>Data-ink</a:t>
            </a:r>
            <a:r>
              <a:rPr lang="en-US" sz="2400" dirty="0"/>
              <a:t>: Ink used in a table or chart that is necessary to convey the meaning of the data to the audience.</a:t>
            </a:r>
          </a:p>
          <a:p>
            <a:pPr marL="1211580" lvl="2" indent="-342900">
              <a:lnSpc>
                <a:spcPct val="100000"/>
              </a:lnSpc>
              <a:spcBef>
                <a:spcPts val="0"/>
              </a:spcBef>
            </a:pPr>
            <a:r>
              <a:rPr lang="en-US" sz="2400" b="1" dirty="0"/>
              <a:t>Non-data-ink</a:t>
            </a:r>
            <a:r>
              <a:rPr lang="en-US" sz="2400" dirty="0"/>
              <a:t>: Ink used in a table or chart that serves no useful purpose in conveying the data to the audience.</a:t>
            </a:r>
          </a:p>
          <a:p>
            <a:pPr marL="937260" lvl="1" indent="-342900"/>
            <a:endParaRPr lang="en-US" dirty="0"/>
          </a:p>
          <a:p>
            <a:pPr marL="937260" lvl="1" indent="-342900"/>
            <a:endParaRPr lang="en-US" dirty="0"/>
          </a:p>
          <a:p>
            <a:pPr marL="937260" lvl="1" indent="-342900"/>
            <a:endParaRPr lang="en-US" dirty="0"/>
          </a:p>
          <a:p>
            <a:pPr marL="937260" lvl="1" indent="-342900"/>
            <a:endParaRPr lang="en-US" dirty="0"/>
          </a:p>
          <a:p>
            <a:pPr>
              <a:buClr>
                <a:srgbClr val="009E47"/>
              </a:buClr>
            </a:pPr>
            <a:endParaRPr lang="en-US" dirty="0"/>
          </a:p>
          <a:p>
            <a:pPr>
              <a:lnSpc>
                <a:spcPct val="100000"/>
              </a:lnSpc>
              <a:buClr>
                <a:srgbClr val="009E47"/>
              </a:buClr>
            </a:pPr>
            <a:endParaRPr lang="en-US" dirty="0"/>
          </a:p>
        </p:txBody>
      </p:sp>
      <p:sp>
        <p:nvSpPr>
          <p:cNvPr id="5" name="Slide Number Placeholder 4"/>
          <p:cNvSpPr>
            <a:spLocks noGrp="1"/>
          </p:cNvSpPr>
          <p:nvPr>
            <p:ph type="sldNum" sz="quarter" idx="12"/>
          </p:nvPr>
        </p:nvSpPr>
        <p:spPr/>
        <p:txBody>
          <a:bodyPr/>
          <a:lstStyle/>
          <a:p>
            <a:fld id="{4556B232-9F89-4083-B3BB-DDC8E5903F80}" type="slidenum">
              <a:rPr lang="en-US" smtClean="0"/>
              <a:t>6</a:t>
            </a:fld>
            <a:endParaRPr lang="en-US" dirty="0"/>
          </a:p>
        </p:txBody>
      </p:sp>
    </p:spTree>
    <p:extLst>
      <p:ext uri="{BB962C8B-B14F-4D97-AF65-F5344CB8AC3E}">
        <p14:creationId xmlns:p14="http://schemas.microsoft.com/office/powerpoint/2010/main" val="23674123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546652"/>
            <a:ext cx="8690112" cy="1066800"/>
          </a:xfrm>
          <a:ln>
            <a:solidFill>
              <a:srgbClr val="008200"/>
            </a:solidFill>
          </a:ln>
        </p:spPr>
        <p:txBody>
          <a:bodyPr>
            <a:noAutofit/>
          </a:bodyPr>
          <a:lstStyle/>
          <a:p>
            <a:r>
              <a:rPr lang="en-US" sz="2300" dirty="0"/>
              <a:t>Table 3.1 - Example of a Low Data-Ink Ratio Table</a:t>
            </a:r>
            <a:br>
              <a:rPr lang="en-US" sz="2300" dirty="0"/>
            </a:br>
            <a:r>
              <a:rPr lang="en-US" sz="2300" dirty="0"/>
              <a:t>and</a:t>
            </a:r>
            <a:br>
              <a:rPr lang="en-US" sz="2300" dirty="0"/>
            </a:br>
            <a:r>
              <a:rPr lang="en-US" sz="2300" dirty="0"/>
              <a:t>Figure 3.3 - Example of a Low Data-Ink Ratio Chart</a:t>
            </a:r>
          </a:p>
        </p:txBody>
      </p:sp>
      <p:sp>
        <p:nvSpPr>
          <p:cNvPr id="5" name="Slide Number Placeholder 4"/>
          <p:cNvSpPr>
            <a:spLocks noGrp="1"/>
          </p:cNvSpPr>
          <p:nvPr>
            <p:ph type="sldNum" sz="quarter" idx="12"/>
          </p:nvPr>
        </p:nvSpPr>
        <p:spPr/>
        <p:txBody>
          <a:bodyPr/>
          <a:lstStyle/>
          <a:p>
            <a:fld id="{4556B232-9F89-4083-B3BB-DDC8E5903F80}" type="slidenum">
              <a:rPr lang="en-US" smtClean="0"/>
              <a:t>7</a:t>
            </a:fld>
            <a:endParaRPr lang="en-US"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9701" y="1727200"/>
            <a:ext cx="6096000" cy="251460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09700" y="4343400"/>
            <a:ext cx="6096000" cy="228600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val="20189005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546652"/>
            <a:ext cx="8690112" cy="1066800"/>
          </a:xfrm>
          <a:ln>
            <a:solidFill>
              <a:srgbClr val="008200"/>
            </a:solidFill>
          </a:ln>
        </p:spPr>
        <p:txBody>
          <a:bodyPr>
            <a:noAutofit/>
          </a:bodyPr>
          <a:lstStyle/>
          <a:p>
            <a:r>
              <a:rPr lang="en-US" sz="1600" dirty="0"/>
              <a:t>Table 3.2 - Increasing the Data-Ink Ratio by Removing Unnecessary Gridlines</a:t>
            </a:r>
            <a:br>
              <a:rPr lang="en-US" sz="1600" dirty="0"/>
            </a:br>
            <a:r>
              <a:rPr lang="en-US" sz="1600" dirty="0"/>
              <a:t>and</a:t>
            </a:r>
            <a:br>
              <a:rPr lang="en-US" sz="1600" dirty="0"/>
            </a:br>
            <a:r>
              <a:rPr lang="en-US" sz="1600" dirty="0"/>
              <a:t>Figure 3.4 - Increasing the Data-Ink Ratio by Adding Labels to Axes and</a:t>
            </a:r>
            <a:br>
              <a:rPr lang="en-US" sz="1600" dirty="0"/>
            </a:br>
            <a:r>
              <a:rPr lang="en-US" sz="1600" dirty="0"/>
              <a:t>Removing Unnecessary Lines and Labels</a:t>
            </a:r>
          </a:p>
        </p:txBody>
      </p:sp>
      <p:sp>
        <p:nvSpPr>
          <p:cNvPr id="5" name="Slide Number Placeholder 4"/>
          <p:cNvSpPr>
            <a:spLocks noGrp="1"/>
          </p:cNvSpPr>
          <p:nvPr>
            <p:ph type="sldNum" sz="quarter" idx="12"/>
          </p:nvPr>
        </p:nvSpPr>
        <p:spPr/>
        <p:txBody>
          <a:bodyPr/>
          <a:lstStyle/>
          <a:p>
            <a:fld id="{4556B232-9F89-4083-B3BB-DDC8E5903F80}" type="slidenum">
              <a:rPr lang="en-US" smtClean="0"/>
              <a:t>8</a:t>
            </a:fld>
            <a:endParaRPr lang="en-US" dirty="0"/>
          </a:p>
        </p:txBody>
      </p:sp>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66509" y="1676400"/>
            <a:ext cx="5541512" cy="2567026"/>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30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00033" y="4319762"/>
            <a:ext cx="5508488" cy="2471443"/>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val="33722074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2667000"/>
            <a:ext cx="8153399" cy="838200"/>
          </a:xfrm>
          <a:ln>
            <a:noFill/>
          </a:ln>
        </p:spPr>
        <p:txBody>
          <a:bodyPr>
            <a:normAutofit/>
          </a:bodyPr>
          <a:lstStyle/>
          <a:p>
            <a:pPr algn="r"/>
            <a:r>
              <a:rPr lang="en-US" sz="3600" b="1" i="1" dirty="0">
                <a:latin typeface="Tahoma" pitchFamily="34" charset="0"/>
                <a:ea typeface="Tahoma" pitchFamily="34" charset="0"/>
                <a:cs typeface="Tahoma" pitchFamily="34" charset="0"/>
              </a:rPr>
              <a:t>Tables</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5400" y="3410856"/>
            <a:ext cx="7848600" cy="206542"/>
          </a:xfrm>
          <a:prstGeom prst="rect">
            <a:avLst/>
          </a:prstGeom>
        </p:spPr>
      </p:pic>
      <p:sp>
        <p:nvSpPr>
          <p:cNvPr id="5" name="Slide Number Placeholder 4"/>
          <p:cNvSpPr>
            <a:spLocks noGrp="1"/>
          </p:cNvSpPr>
          <p:nvPr>
            <p:ph type="sldNum" sz="quarter" idx="12"/>
          </p:nvPr>
        </p:nvSpPr>
        <p:spPr/>
        <p:txBody>
          <a:bodyPr/>
          <a:lstStyle/>
          <a:p>
            <a:fld id="{4556B232-9F89-4083-B3BB-DDC8E5903F80}" type="slidenum">
              <a:rPr lang="en-US" smtClean="0"/>
              <a:t>9</a:t>
            </a:fld>
            <a:endParaRPr lang="en-US" dirty="0"/>
          </a:p>
        </p:txBody>
      </p:sp>
    </p:spTree>
    <p:extLst>
      <p:ext uri="{BB962C8B-B14F-4D97-AF65-F5344CB8AC3E}">
        <p14:creationId xmlns:p14="http://schemas.microsoft.com/office/powerpoint/2010/main" val="169205146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NewsPrint">
  <a:themeElements>
    <a:clrScheme name="NewsPrint">
      <a:dk1>
        <a:sysClr val="windowText" lastClr="000000"/>
      </a:dk1>
      <a:lt1>
        <a:sysClr val="window" lastClr="FFFFFF"/>
      </a:lt1>
      <a:dk2>
        <a:srgbClr val="303030"/>
      </a:dk2>
      <a:lt2>
        <a:srgbClr val="DEDEE0"/>
      </a:lt2>
      <a:accent1>
        <a:srgbClr val="AD0101"/>
      </a:accent1>
      <a:accent2>
        <a:srgbClr val="726056"/>
      </a:accent2>
      <a:accent3>
        <a:srgbClr val="AC956E"/>
      </a:accent3>
      <a:accent4>
        <a:srgbClr val="808DA9"/>
      </a:accent4>
      <a:accent5>
        <a:srgbClr val="424E5B"/>
      </a:accent5>
      <a:accent6>
        <a:srgbClr val="730E00"/>
      </a:accent6>
      <a:hlink>
        <a:srgbClr val="D26900"/>
      </a:hlink>
      <a:folHlink>
        <a:srgbClr val="D89243"/>
      </a:folHlink>
    </a:clrScheme>
    <a:fontScheme name="NewsPrint">
      <a:majorFont>
        <a:latin typeface="Impact"/>
        <a:ea typeface=""/>
        <a:cs typeface=""/>
        <a:font script="Jpan" typeface="HGP創英角ｺﾞｼｯｸUB"/>
        <a:font script="Hang" typeface="HY견고딕"/>
        <a:font script="Hans" typeface="微软雅黑"/>
        <a:font script="Hant" typeface="微軟正黑體"/>
        <a:font script="Arab" typeface="Tahoma"/>
        <a:font script="Hebr" typeface="Tohoma"/>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imes New Roman"/>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NewsPrint">
      <a:fillStyleLst>
        <a:solidFill>
          <a:schemeClr val="phClr"/>
        </a:solidFill>
        <a:gradFill rotWithShape="1">
          <a:gsLst>
            <a:gs pos="0">
              <a:schemeClr val="phClr">
                <a:tint val="37000"/>
                <a:hueMod val="100000"/>
                <a:satMod val="200000"/>
                <a:lumMod val="88000"/>
              </a:schemeClr>
            </a:gs>
            <a:gs pos="100000">
              <a:schemeClr val="phClr">
                <a:tint val="53000"/>
                <a:shade val="100000"/>
                <a:hueMod val="100000"/>
                <a:satMod val="350000"/>
                <a:lumMod val="79000"/>
              </a:schemeClr>
            </a:gs>
          </a:gsLst>
          <a:lin ang="5400000" scaled="1"/>
        </a:gradFill>
        <a:gradFill rotWithShape="1">
          <a:gsLst>
            <a:gs pos="0">
              <a:schemeClr val="phClr">
                <a:tint val="83000"/>
                <a:shade val="100000"/>
                <a:alpha val="100000"/>
                <a:hueMod val="100000"/>
                <a:satMod val="220000"/>
                <a:lumMod val="90000"/>
              </a:schemeClr>
            </a:gs>
            <a:gs pos="76000">
              <a:schemeClr val="phClr">
                <a:shade val="100000"/>
              </a:schemeClr>
            </a:gs>
            <a:gs pos="100000">
              <a:schemeClr val="phClr">
                <a:shade val="93000"/>
                <a:alpha val="100000"/>
                <a:satMod val="100000"/>
                <a:lumMod val="93000"/>
              </a:schemeClr>
            </a:gs>
          </a:gsLst>
          <a:path path="circle">
            <a:fillToRect l="15000" t="15000" r="100000" b="100000"/>
          </a:path>
        </a:gradFill>
      </a:fillStyleLst>
      <a:lnStyleLst>
        <a:ln w="15875" cap="flat" cmpd="sng" algn="ctr">
          <a:solidFill>
            <a:schemeClr val="phClr"/>
          </a:solidFill>
          <a:prstDash val="solid"/>
        </a:ln>
        <a:ln w="22225" cap="flat" cmpd="sng" algn="ctr">
          <a:solidFill>
            <a:schemeClr val="phClr"/>
          </a:solidFill>
          <a:prstDash val="solid"/>
        </a:ln>
        <a:ln w="34925" cap="flat" cmpd="sng" algn="ctr">
          <a:solidFill>
            <a:schemeClr val="phClr"/>
          </a:solidFill>
          <a:prstDash val="solid"/>
        </a:ln>
      </a:lnStyleLst>
      <a:effectStyleLst>
        <a:effectStyle>
          <a:effectLst>
            <a:outerShdw blurRad="50800" dist="12700" dir="5280000" rotWithShape="0">
              <a:srgbClr val="000000">
                <a:alpha val="40000"/>
              </a:srgbClr>
            </a:outerShdw>
          </a:effectLst>
        </a:effectStyle>
        <a:effectStyle>
          <a:effectLst>
            <a:outerShdw blurRad="38100" dist="38100" dir="5400000" rotWithShape="0">
              <a:srgbClr val="000000">
                <a:alpha val="35000"/>
              </a:srgbClr>
            </a:outerShdw>
          </a:effectLst>
        </a:effectStyle>
        <a:effectStyle>
          <a:effectLst>
            <a:outerShdw blurRad="38100" dist="38100" dir="5400000" rotWithShape="0">
              <a:srgbClr val="000000">
                <a:alpha val="35000"/>
              </a:srgbClr>
            </a:outerShdw>
          </a:effectLst>
          <a:scene3d>
            <a:camera prst="orthographicFront">
              <a:rot lat="0" lon="0" rev="0"/>
            </a:camera>
            <a:lightRig rig="brightRoom" dir="tl"/>
          </a:scene3d>
          <a:sp3d contourW="12700">
            <a:bevelT w="31750" h="12700"/>
            <a:contourClr>
              <a:schemeClr val="phClr"/>
            </a:contourClr>
          </a:sp3d>
        </a:effectStyle>
      </a:effectStyleLst>
      <a:bgFillStyleLst>
        <a:solidFill>
          <a:schemeClr val="phClr"/>
        </a:solidFill>
        <a:gradFill rotWithShape="1">
          <a:gsLst>
            <a:gs pos="0">
              <a:schemeClr val="phClr">
                <a:tint val="93000"/>
              </a:schemeClr>
            </a:gs>
            <a:gs pos="100000">
              <a:schemeClr val="phClr">
                <a:shade val="55000"/>
              </a:schemeClr>
            </a:gs>
          </a:gsLst>
          <a:lin ang="5400000" scaled="1"/>
        </a:gradFill>
        <a:blipFill rotWithShape="1">
          <a:blip xmlns:r="http://schemas.openxmlformats.org/officeDocument/2006/relationships" r:embed="rId1">
            <a:duotone>
              <a:schemeClr val="phClr">
                <a:shade val="20000"/>
                <a:satMod val="350000"/>
                <a:lumMod val="125000"/>
              </a:schemeClr>
              <a:schemeClr val="phClr">
                <a:tint val="90000"/>
                <a:satMod val="250000"/>
              </a:schemeClr>
            </a:duotone>
          </a:blip>
          <a:stretch/>
        </a:blipFill>
      </a:bgFillStyleLst>
    </a:fmtScheme>
  </a:themeElements>
  <a:objectDefaults/>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Newsprint</Template>
  <TotalTime>12705</TotalTime>
  <Words>7301</Words>
  <Application>Microsoft Office PowerPoint</Application>
  <PresentationFormat>On-screen Show (4:3)</PresentationFormat>
  <Paragraphs>628</Paragraphs>
  <Slides>58</Slides>
  <Notes>51</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58</vt:i4>
      </vt:variant>
    </vt:vector>
  </HeadingPairs>
  <TitlesOfParts>
    <vt:vector size="66" baseType="lpstr">
      <vt:lpstr>Arial</vt:lpstr>
      <vt:lpstr>Calibri</vt:lpstr>
      <vt:lpstr>Impact</vt:lpstr>
      <vt:lpstr>Tahoma</vt:lpstr>
      <vt:lpstr>Times New Roman</vt:lpstr>
      <vt:lpstr>Wingdings</vt:lpstr>
      <vt:lpstr>NewsPrint</vt:lpstr>
      <vt:lpstr>Custom Design</vt:lpstr>
      <vt:lpstr>PowerPoint Presentation</vt:lpstr>
      <vt:lpstr>Data Visualization</vt:lpstr>
      <vt:lpstr>Introduction</vt:lpstr>
      <vt:lpstr>PowerPoint Presentation</vt:lpstr>
      <vt:lpstr>Overview of Data  Visualization</vt:lpstr>
      <vt:lpstr>Overview of Data Visualization</vt:lpstr>
      <vt:lpstr>Table 3.1 - Example of a Low Data-Ink Ratio Table and Figure 3.3 - Example of a Low Data-Ink Ratio Chart</vt:lpstr>
      <vt:lpstr>Table 3.2 - Increasing the Data-Ink Ratio by Removing Unnecessary Gridlines and Figure 3.4 - Increasing the Data-Ink Ratio by Adding Labels to Axes and Removing Unnecessary Lines and Labels</vt:lpstr>
      <vt:lpstr>Tables</vt:lpstr>
      <vt:lpstr>Tables</vt:lpstr>
      <vt:lpstr>Tables</vt:lpstr>
      <vt:lpstr>Figure 3.6 - Combined Line Chart and Table for Monthly Costs and Revenues at Gossamer Industries</vt:lpstr>
      <vt:lpstr>Table 3.4 - Table displaying Headcount, Costs, and Revenues at Gossamer Industries</vt:lpstr>
      <vt:lpstr>Tables</vt:lpstr>
      <vt:lpstr>Figure 3.7 - Comparing different Table Designs</vt:lpstr>
      <vt:lpstr>Table 3.5 - Larger Table Showing Revenues by Location for 12 Months of Data</vt:lpstr>
      <vt:lpstr>Tables</vt:lpstr>
      <vt:lpstr>Table 3.6 - Quality Rating and Meal Price for 300 Los Angeles Restaurants</vt:lpstr>
      <vt:lpstr>Table 3.7 - Crosstabulation of Quality Rating and Meal Price for 300 Los Angeles Restaurants</vt:lpstr>
      <vt:lpstr>Figure 3.8 - Excel Worksheet Containing Restaurant Data</vt:lpstr>
      <vt:lpstr>Figure 3.9 - Initial PivotTable Field List and PivotTable Field Report for the Restaurant Data</vt:lpstr>
      <vt:lpstr>Figure 3.10 - Completed PivotTable Field List and A Portion of the PivotTable Report for the Restaurant Data (Columns H:AK are Hidden)</vt:lpstr>
      <vt:lpstr>Figure 3.11 - Final PivotTable Report for the Restaurant Data</vt:lpstr>
      <vt:lpstr>Figure 3.12 - Percent Frequency Distribution as a PivotTable for the Restaurant Data</vt:lpstr>
      <vt:lpstr>Figure 3.13 - PivotTable Report for the Restaurant Data with Average Wait Times Added</vt:lpstr>
      <vt:lpstr>Charts</vt:lpstr>
      <vt:lpstr>Charts</vt:lpstr>
      <vt:lpstr>Table 3.8 - Sample Data for the  San Francisco Electronics Store</vt:lpstr>
      <vt:lpstr>Figure 3.14 - Scatter Chart for the San Francisco Electronics Store</vt:lpstr>
      <vt:lpstr>Table 3.9 - Monthly Sales Data of Air Compressors at Kirkland Industries</vt:lpstr>
      <vt:lpstr>Figure 3.15 - Scatter Chart and Line Chart for Monthly Sales Data at Kirkland Industries</vt:lpstr>
      <vt:lpstr>Table 3.10 - Regional Sales Data by Month for Air Compressors at Kirkland Industries</vt:lpstr>
      <vt:lpstr>Figure 3.16 - Line Chart of Regional Sales Data at Kirkland Industries</vt:lpstr>
      <vt:lpstr>Charts</vt:lpstr>
      <vt:lpstr>Figure 3.17 - Sparklines for the Regional Sales Data at Kirkland Industries</vt:lpstr>
      <vt:lpstr>Charts</vt:lpstr>
      <vt:lpstr>Figure 3.18 - Bar Charts for Accounts Managed Data</vt:lpstr>
      <vt:lpstr>Figure 3.19 - Sorted Bar Chart for Accounts Managed Data</vt:lpstr>
      <vt:lpstr>Figure 3.20 - Bar Chart with Data Labels for Accounts Managed Data</vt:lpstr>
      <vt:lpstr>Charts</vt:lpstr>
      <vt:lpstr>Figure 3.21 - Pie Chart of Accounts Managed</vt:lpstr>
      <vt:lpstr>Table 3.11 - Sample Data on Billionaires  per Country</vt:lpstr>
      <vt:lpstr>Figure 3.22 - Bubble Chart Comparing Billionaires by Country</vt:lpstr>
      <vt:lpstr>Figure 3.23 - Bubble Chart Comparing Billionaires by Country with Data Labels added</vt:lpstr>
      <vt:lpstr>Figure 3.24 - Heat Map and Sparklines for Same-Store Sales Data</vt:lpstr>
      <vt:lpstr>Charts</vt:lpstr>
      <vt:lpstr>Figure 3.25 - Stacked Column Chart for Regional Sales Data for Kirkland Industries</vt:lpstr>
      <vt:lpstr>Figure 3.26 - Comparing Stacked, Clustered and Multiple Column Charts for the Regional Sales Data for Kirkland Industries</vt:lpstr>
      <vt:lpstr>Table 3.12 - Data for New York city Subboroughs</vt:lpstr>
      <vt:lpstr>Figure 3.27 - Scatter Chart Matrix for New York City Rent Data</vt:lpstr>
      <vt:lpstr>Charts</vt:lpstr>
      <vt:lpstr>Figure 3.28 - PivotTable and PivotChart for the Restaurant Data</vt:lpstr>
      <vt:lpstr>Advanced Data Visualization</vt:lpstr>
      <vt:lpstr>Advanced Data Visualization</vt:lpstr>
      <vt:lpstr>S&amp;P 100 Stock Market Index as An Example of A Treemap</vt:lpstr>
      <vt:lpstr>Figure 3.31 - GIS Chart for Cincinnati  Zoo Member Data</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Sharon Thomas</dc:creator>
  <cp:lastModifiedBy>hdemirtas</cp:lastModifiedBy>
  <cp:revision>853</cp:revision>
  <dcterms:created xsi:type="dcterms:W3CDTF">2013-06-04T12:27:35Z</dcterms:created>
  <dcterms:modified xsi:type="dcterms:W3CDTF">2021-10-18T06:55:30Z</dcterms:modified>
</cp:coreProperties>
</file>